
<file path=[Content_Types].xml><?xml version="1.0" encoding="utf-8"?>
<Types xmlns="http://schemas.openxmlformats.org/package/2006/content-types">
  <Default Extension="bin" ContentType="application/vnd.openxmlformats-officedocument.oleObject"/>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65"/>
  </p:notesMasterIdLst>
  <p:sldIdLst>
    <p:sldId id="256" r:id="rId5"/>
    <p:sldId id="257" r:id="rId6"/>
    <p:sldId id="315" r:id="rId7"/>
    <p:sldId id="263" r:id="rId8"/>
    <p:sldId id="316" r:id="rId9"/>
    <p:sldId id="264" r:id="rId10"/>
    <p:sldId id="265" r:id="rId11"/>
    <p:sldId id="267" r:id="rId12"/>
    <p:sldId id="268" r:id="rId13"/>
    <p:sldId id="266" r:id="rId14"/>
    <p:sldId id="270" r:id="rId15"/>
    <p:sldId id="269" r:id="rId16"/>
    <p:sldId id="258" r:id="rId17"/>
    <p:sldId id="272" r:id="rId18"/>
    <p:sldId id="273" r:id="rId19"/>
    <p:sldId id="274" r:id="rId20"/>
    <p:sldId id="275" r:id="rId21"/>
    <p:sldId id="276" r:id="rId22"/>
    <p:sldId id="271" r:id="rId23"/>
    <p:sldId id="278" r:id="rId24"/>
    <p:sldId id="277" r:id="rId25"/>
    <p:sldId id="280" r:id="rId26"/>
    <p:sldId id="283" r:id="rId27"/>
    <p:sldId id="317" r:id="rId28"/>
    <p:sldId id="284" r:id="rId29"/>
    <p:sldId id="292" r:id="rId30"/>
    <p:sldId id="293" r:id="rId31"/>
    <p:sldId id="291" r:id="rId32"/>
    <p:sldId id="294" r:id="rId33"/>
    <p:sldId id="286" r:id="rId34"/>
    <p:sldId id="282" r:id="rId35"/>
    <p:sldId id="285" r:id="rId36"/>
    <p:sldId id="287" r:id="rId37"/>
    <p:sldId id="281" r:id="rId38"/>
    <p:sldId id="288" r:id="rId39"/>
    <p:sldId id="289" r:id="rId40"/>
    <p:sldId id="290" r:id="rId41"/>
    <p:sldId id="295" r:id="rId42"/>
    <p:sldId id="296" r:id="rId43"/>
    <p:sldId id="302" r:id="rId44"/>
    <p:sldId id="298" r:id="rId45"/>
    <p:sldId id="299" r:id="rId46"/>
    <p:sldId id="297" r:id="rId47"/>
    <p:sldId id="300" r:id="rId48"/>
    <p:sldId id="301" r:id="rId49"/>
    <p:sldId id="309" r:id="rId50"/>
    <p:sldId id="318" r:id="rId51"/>
    <p:sldId id="314" r:id="rId52"/>
    <p:sldId id="313" r:id="rId53"/>
    <p:sldId id="312" r:id="rId54"/>
    <p:sldId id="303" r:id="rId55"/>
    <p:sldId id="308" r:id="rId56"/>
    <p:sldId id="319" r:id="rId57"/>
    <p:sldId id="311" r:id="rId58"/>
    <p:sldId id="305" r:id="rId59"/>
    <p:sldId id="310" r:id="rId60"/>
    <p:sldId id="307" r:id="rId61"/>
    <p:sldId id="306" r:id="rId62"/>
    <p:sldId id="304" r:id="rId63"/>
    <p:sldId id="262"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308DDF-E22E-4D17-A853-8931E989249A}" v="403" dt="2022-11-18T10:28:01.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82" autoAdjust="0"/>
  </p:normalViewPr>
  <p:slideViewPr>
    <p:cSldViewPr snapToGrid="0">
      <p:cViewPr varScale="1">
        <p:scale>
          <a:sx n="100" d="100"/>
          <a:sy n="100" d="100"/>
        </p:scale>
        <p:origin x="95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Edwards | TRICS" userId="c84392bb-0e99-4b7b-9f4c-3c1128eee823" providerId="ADAL" clId="{FF308DDF-E22E-4D17-A853-8931E989249A}"/>
    <pc:docChg chg="undo custSel addSld modSld sldOrd">
      <pc:chgData name="Owen Edwards | TRICS" userId="c84392bb-0e99-4b7b-9f4c-3c1128eee823" providerId="ADAL" clId="{FF308DDF-E22E-4D17-A853-8931E989249A}" dt="2022-11-18T10:32:14.821" v="12151" actId="20577"/>
      <pc:docMkLst>
        <pc:docMk/>
      </pc:docMkLst>
      <pc:sldChg chg="modSp mod modNotesTx">
        <pc:chgData name="Owen Edwards | TRICS" userId="c84392bb-0e99-4b7b-9f4c-3c1128eee823" providerId="ADAL" clId="{FF308DDF-E22E-4D17-A853-8931E989249A}" dt="2022-11-17T12:20:45.499" v="5382" actId="20577"/>
        <pc:sldMkLst>
          <pc:docMk/>
          <pc:sldMk cId="1689746528" sldId="257"/>
        </pc:sldMkLst>
        <pc:spChg chg="mod">
          <ac:chgData name="Owen Edwards | TRICS" userId="c84392bb-0e99-4b7b-9f4c-3c1128eee823" providerId="ADAL" clId="{FF308DDF-E22E-4D17-A853-8931E989249A}" dt="2022-11-17T12:14:11.110" v="4670" actId="20577"/>
          <ac:spMkLst>
            <pc:docMk/>
            <pc:sldMk cId="1689746528" sldId="257"/>
            <ac:spMk id="2" creationId="{34AA4FFF-839A-B425-6FE1-8F2FC5EED90E}"/>
          </ac:spMkLst>
        </pc:spChg>
        <pc:spChg chg="mod">
          <ac:chgData name="Owen Edwards | TRICS" userId="c84392bb-0e99-4b7b-9f4c-3c1128eee823" providerId="ADAL" clId="{FF308DDF-E22E-4D17-A853-8931E989249A}" dt="2022-11-17T12:15:11.503" v="4738" actId="20577"/>
          <ac:spMkLst>
            <pc:docMk/>
            <pc:sldMk cId="1689746528" sldId="257"/>
            <ac:spMk id="3" creationId="{832433D0-3420-9DFC-16D5-3B9C742156B1}"/>
          </ac:spMkLst>
        </pc:spChg>
      </pc:sldChg>
      <pc:sldChg chg="modSp mod modNotesTx">
        <pc:chgData name="Owen Edwards | TRICS" userId="c84392bb-0e99-4b7b-9f4c-3c1128eee823" providerId="ADAL" clId="{FF308DDF-E22E-4D17-A853-8931E989249A}" dt="2022-11-18T09:57:04.072" v="11071" actId="20577"/>
        <pc:sldMkLst>
          <pc:docMk/>
          <pc:sldMk cId="494257312" sldId="258"/>
        </pc:sldMkLst>
        <pc:spChg chg="mod">
          <ac:chgData name="Owen Edwards | TRICS" userId="c84392bb-0e99-4b7b-9f4c-3c1128eee823" providerId="ADAL" clId="{FF308DDF-E22E-4D17-A853-8931E989249A}" dt="2022-11-16T14:52:21.002" v="4293" actId="20577"/>
          <ac:spMkLst>
            <pc:docMk/>
            <pc:sldMk cId="494257312" sldId="258"/>
            <ac:spMk id="2" creationId="{34AA4FFF-839A-B425-6FE1-8F2FC5EED90E}"/>
          </ac:spMkLst>
        </pc:spChg>
        <pc:spChg chg="mod">
          <ac:chgData name="Owen Edwards | TRICS" userId="c84392bb-0e99-4b7b-9f4c-3c1128eee823" providerId="ADAL" clId="{FF308DDF-E22E-4D17-A853-8931E989249A}" dt="2022-11-17T14:43:10.784" v="6872" actId="20577"/>
          <ac:spMkLst>
            <pc:docMk/>
            <pc:sldMk cId="494257312" sldId="258"/>
            <ac:spMk id="3" creationId="{832433D0-3420-9DFC-16D5-3B9C742156B1}"/>
          </ac:spMkLst>
        </pc:spChg>
      </pc:sldChg>
      <pc:sldChg chg="modSp mod modNotesTx">
        <pc:chgData name="Owen Edwards | TRICS" userId="c84392bb-0e99-4b7b-9f4c-3c1128eee823" providerId="ADAL" clId="{FF308DDF-E22E-4D17-A853-8931E989249A}" dt="2022-11-18T10:32:14.821" v="12151" actId="20577"/>
        <pc:sldMkLst>
          <pc:docMk/>
          <pc:sldMk cId="895225905" sldId="262"/>
        </pc:sldMkLst>
        <pc:spChg chg="mod">
          <ac:chgData name="Owen Edwards | TRICS" userId="c84392bb-0e99-4b7b-9f4c-3c1128eee823" providerId="ADAL" clId="{FF308DDF-E22E-4D17-A853-8931E989249A}" dt="2022-11-16T15:17:25.799" v="4552" actId="20577"/>
          <ac:spMkLst>
            <pc:docMk/>
            <pc:sldMk cId="895225905" sldId="262"/>
            <ac:spMk id="3" creationId="{832433D0-3420-9DFC-16D5-3B9C742156B1}"/>
          </ac:spMkLst>
        </pc:spChg>
      </pc:sldChg>
      <pc:sldChg chg="modSp mod modNotesTx">
        <pc:chgData name="Owen Edwards | TRICS" userId="c84392bb-0e99-4b7b-9f4c-3c1128eee823" providerId="ADAL" clId="{FF308DDF-E22E-4D17-A853-8931E989249A}" dt="2022-11-17T14:21:29.503" v="6525" actId="20577"/>
        <pc:sldMkLst>
          <pc:docMk/>
          <pc:sldMk cId="4073106809" sldId="263"/>
        </pc:sldMkLst>
        <pc:spChg chg="mod">
          <ac:chgData name="Owen Edwards | TRICS" userId="c84392bb-0e99-4b7b-9f4c-3c1128eee823" providerId="ADAL" clId="{FF308DDF-E22E-4D17-A853-8931E989249A}" dt="2022-11-17T13:58:46.471" v="5559" actId="20577"/>
          <ac:spMkLst>
            <pc:docMk/>
            <pc:sldMk cId="4073106809" sldId="263"/>
            <ac:spMk id="3" creationId="{832433D0-3420-9DFC-16D5-3B9C742156B1}"/>
          </ac:spMkLst>
        </pc:spChg>
      </pc:sldChg>
      <pc:sldChg chg="modNotesTx">
        <pc:chgData name="Owen Edwards | TRICS" userId="c84392bb-0e99-4b7b-9f4c-3c1128eee823" providerId="ADAL" clId="{FF308DDF-E22E-4D17-A853-8931E989249A}" dt="2022-11-17T14:25:40.544" v="6634" actId="20577"/>
        <pc:sldMkLst>
          <pc:docMk/>
          <pc:sldMk cId="98011806" sldId="264"/>
        </pc:sldMkLst>
      </pc:sldChg>
      <pc:sldChg chg="modNotesTx">
        <pc:chgData name="Owen Edwards | TRICS" userId="c84392bb-0e99-4b7b-9f4c-3c1128eee823" providerId="ADAL" clId="{FF308DDF-E22E-4D17-A853-8931E989249A}" dt="2022-11-18T09:55:12.185" v="11015" actId="6549"/>
        <pc:sldMkLst>
          <pc:docMk/>
          <pc:sldMk cId="4165128304" sldId="265"/>
        </pc:sldMkLst>
      </pc:sldChg>
      <pc:sldChg chg="modNotesTx">
        <pc:chgData name="Owen Edwards | TRICS" userId="c84392bb-0e99-4b7b-9f4c-3c1128eee823" providerId="ADAL" clId="{FF308DDF-E22E-4D17-A853-8931E989249A}" dt="2022-11-17T14:39:47.322" v="6706" actId="20577"/>
        <pc:sldMkLst>
          <pc:docMk/>
          <pc:sldMk cId="1083519709" sldId="266"/>
        </pc:sldMkLst>
      </pc:sldChg>
      <pc:sldChg chg="ord">
        <pc:chgData name="Owen Edwards | TRICS" userId="c84392bb-0e99-4b7b-9f4c-3c1128eee823" providerId="ADAL" clId="{FF308DDF-E22E-4D17-A853-8931E989249A}" dt="2022-11-17T14:38:07.151" v="6651"/>
        <pc:sldMkLst>
          <pc:docMk/>
          <pc:sldMk cId="2278810241" sldId="267"/>
        </pc:sldMkLst>
      </pc:sldChg>
      <pc:sldChg chg="ord modNotesTx">
        <pc:chgData name="Owen Edwards | TRICS" userId="c84392bb-0e99-4b7b-9f4c-3c1128eee823" providerId="ADAL" clId="{FF308DDF-E22E-4D17-A853-8931E989249A}" dt="2022-11-17T14:40:38.097" v="6780" actId="20577"/>
        <pc:sldMkLst>
          <pc:docMk/>
          <pc:sldMk cId="266413636" sldId="268"/>
        </pc:sldMkLst>
      </pc:sldChg>
      <pc:sldChg chg="modNotesTx">
        <pc:chgData name="Owen Edwards | TRICS" userId="c84392bb-0e99-4b7b-9f4c-3c1128eee823" providerId="ADAL" clId="{FF308DDF-E22E-4D17-A853-8931E989249A}" dt="2022-11-17T14:41:32.356" v="6819" actId="20577"/>
        <pc:sldMkLst>
          <pc:docMk/>
          <pc:sldMk cId="1830684682" sldId="270"/>
        </pc:sldMkLst>
      </pc:sldChg>
      <pc:sldChg chg="modSp mod modNotesTx">
        <pc:chgData name="Owen Edwards | TRICS" userId="c84392bb-0e99-4b7b-9f4c-3c1128eee823" providerId="ADAL" clId="{FF308DDF-E22E-4D17-A853-8931E989249A}" dt="2022-11-17T15:02:54.061" v="7169" actId="20577"/>
        <pc:sldMkLst>
          <pc:docMk/>
          <pc:sldMk cId="2683814116" sldId="271"/>
        </pc:sldMkLst>
        <pc:spChg chg="mod">
          <ac:chgData name="Owen Edwards | TRICS" userId="c84392bb-0e99-4b7b-9f4c-3c1128eee823" providerId="ADAL" clId="{FF308DDF-E22E-4D17-A853-8931E989249A}" dt="2022-11-16T14:52:43.120" v="4299"/>
          <ac:spMkLst>
            <pc:docMk/>
            <pc:sldMk cId="2683814116" sldId="271"/>
            <ac:spMk id="2" creationId="{34AA4FFF-839A-B425-6FE1-8F2FC5EED90E}"/>
          </ac:spMkLst>
        </pc:spChg>
        <pc:spChg chg="mod">
          <ac:chgData name="Owen Edwards | TRICS" userId="c84392bb-0e99-4b7b-9f4c-3c1128eee823" providerId="ADAL" clId="{FF308DDF-E22E-4D17-A853-8931E989249A}" dt="2022-11-17T15:01:47.888" v="7130" actId="20577"/>
          <ac:spMkLst>
            <pc:docMk/>
            <pc:sldMk cId="2683814116" sldId="271"/>
            <ac:spMk id="3" creationId="{832433D0-3420-9DFC-16D5-3B9C742156B1}"/>
          </ac:spMkLst>
        </pc:spChg>
      </pc:sldChg>
      <pc:sldChg chg="modSp mod">
        <pc:chgData name="Owen Edwards | TRICS" userId="c84392bb-0e99-4b7b-9f4c-3c1128eee823" providerId="ADAL" clId="{FF308DDF-E22E-4D17-A853-8931E989249A}" dt="2022-11-16T14:52:27.892" v="4294"/>
        <pc:sldMkLst>
          <pc:docMk/>
          <pc:sldMk cId="4059983511" sldId="272"/>
        </pc:sldMkLst>
        <pc:spChg chg="mod">
          <ac:chgData name="Owen Edwards | TRICS" userId="c84392bb-0e99-4b7b-9f4c-3c1128eee823" providerId="ADAL" clId="{FF308DDF-E22E-4D17-A853-8931E989249A}" dt="2022-11-16T14:52:27.892" v="4294"/>
          <ac:spMkLst>
            <pc:docMk/>
            <pc:sldMk cId="4059983511" sldId="272"/>
            <ac:spMk id="2" creationId="{34AA4FFF-839A-B425-6FE1-8F2FC5EED90E}"/>
          </ac:spMkLst>
        </pc:spChg>
      </pc:sldChg>
      <pc:sldChg chg="modSp mod">
        <pc:chgData name="Owen Edwards | TRICS" userId="c84392bb-0e99-4b7b-9f4c-3c1128eee823" providerId="ADAL" clId="{FF308DDF-E22E-4D17-A853-8931E989249A}" dt="2022-11-16T14:52:30.736" v="4295"/>
        <pc:sldMkLst>
          <pc:docMk/>
          <pc:sldMk cId="1380722204" sldId="273"/>
        </pc:sldMkLst>
        <pc:spChg chg="mod">
          <ac:chgData name="Owen Edwards | TRICS" userId="c84392bb-0e99-4b7b-9f4c-3c1128eee823" providerId="ADAL" clId="{FF308DDF-E22E-4D17-A853-8931E989249A}" dt="2022-11-16T14:52:30.736" v="4295"/>
          <ac:spMkLst>
            <pc:docMk/>
            <pc:sldMk cId="1380722204" sldId="273"/>
            <ac:spMk id="2" creationId="{34AA4FFF-839A-B425-6FE1-8F2FC5EED90E}"/>
          </ac:spMkLst>
        </pc:spChg>
      </pc:sldChg>
      <pc:sldChg chg="modSp mod modNotesTx">
        <pc:chgData name="Owen Edwards | TRICS" userId="c84392bb-0e99-4b7b-9f4c-3c1128eee823" providerId="ADAL" clId="{FF308DDF-E22E-4D17-A853-8931E989249A}" dt="2022-11-17T14:44:31.277" v="6890" actId="20577"/>
        <pc:sldMkLst>
          <pc:docMk/>
          <pc:sldMk cId="1782350300" sldId="274"/>
        </pc:sldMkLst>
        <pc:spChg chg="mod">
          <ac:chgData name="Owen Edwards | TRICS" userId="c84392bb-0e99-4b7b-9f4c-3c1128eee823" providerId="ADAL" clId="{FF308DDF-E22E-4D17-A853-8931E989249A}" dt="2022-11-16T14:52:33.280" v="4296"/>
          <ac:spMkLst>
            <pc:docMk/>
            <pc:sldMk cId="1782350300" sldId="274"/>
            <ac:spMk id="2" creationId="{34AA4FFF-839A-B425-6FE1-8F2FC5EED90E}"/>
          </ac:spMkLst>
        </pc:spChg>
        <pc:spChg chg="mod">
          <ac:chgData name="Owen Edwards | TRICS" userId="c84392bb-0e99-4b7b-9f4c-3c1128eee823" providerId="ADAL" clId="{FF308DDF-E22E-4D17-A853-8931E989249A}" dt="2022-11-16T14:48:19.786" v="4251" actId="20577"/>
          <ac:spMkLst>
            <pc:docMk/>
            <pc:sldMk cId="1782350300" sldId="274"/>
            <ac:spMk id="3" creationId="{832433D0-3420-9DFC-16D5-3B9C742156B1}"/>
          </ac:spMkLst>
        </pc:spChg>
      </pc:sldChg>
      <pc:sldChg chg="modSp mod modNotesTx">
        <pc:chgData name="Owen Edwards | TRICS" userId="c84392bb-0e99-4b7b-9f4c-3c1128eee823" providerId="ADAL" clId="{FF308DDF-E22E-4D17-A853-8931E989249A}" dt="2022-11-17T14:52:41.441" v="7037" actId="20577"/>
        <pc:sldMkLst>
          <pc:docMk/>
          <pc:sldMk cId="2983102229" sldId="275"/>
        </pc:sldMkLst>
        <pc:spChg chg="mod">
          <ac:chgData name="Owen Edwards | TRICS" userId="c84392bb-0e99-4b7b-9f4c-3c1128eee823" providerId="ADAL" clId="{FF308DDF-E22E-4D17-A853-8931E989249A}" dt="2022-11-16T14:52:36.031" v="4297"/>
          <ac:spMkLst>
            <pc:docMk/>
            <pc:sldMk cId="2983102229" sldId="275"/>
            <ac:spMk id="2" creationId="{34AA4FFF-839A-B425-6FE1-8F2FC5EED90E}"/>
          </ac:spMkLst>
        </pc:spChg>
        <pc:spChg chg="mod">
          <ac:chgData name="Owen Edwards | TRICS" userId="c84392bb-0e99-4b7b-9f4c-3c1128eee823" providerId="ADAL" clId="{FF308DDF-E22E-4D17-A853-8931E989249A}" dt="2022-11-16T14:49:43.978" v="4272" actId="20577"/>
          <ac:spMkLst>
            <pc:docMk/>
            <pc:sldMk cId="2983102229" sldId="275"/>
            <ac:spMk id="3" creationId="{832433D0-3420-9DFC-16D5-3B9C742156B1}"/>
          </ac:spMkLst>
        </pc:spChg>
      </pc:sldChg>
      <pc:sldChg chg="modSp mod modNotesTx">
        <pc:chgData name="Owen Edwards | TRICS" userId="c84392bb-0e99-4b7b-9f4c-3c1128eee823" providerId="ADAL" clId="{FF308DDF-E22E-4D17-A853-8931E989249A}" dt="2022-11-17T15:01:07.933" v="7121" actId="313"/>
        <pc:sldMkLst>
          <pc:docMk/>
          <pc:sldMk cId="3991119076" sldId="276"/>
        </pc:sldMkLst>
        <pc:spChg chg="mod">
          <ac:chgData name="Owen Edwards | TRICS" userId="c84392bb-0e99-4b7b-9f4c-3c1128eee823" providerId="ADAL" clId="{FF308DDF-E22E-4D17-A853-8931E989249A}" dt="2022-11-16T14:52:38.917" v="4298"/>
          <ac:spMkLst>
            <pc:docMk/>
            <pc:sldMk cId="3991119076" sldId="276"/>
            <ac:spMk id="2" creationId="{34AA4FFF-839A-B425-6FE1-8F2FC5EED90E}"/>
          </ac:spMkLst>
        </pc:spChg>
      </pc:sldChg>
      <pc:sldChg chg="modNotesTx">
        <pc:chgData name="Owen Edwards | TRICS" userId="c84392bb-0e99-4b7b-9f4c-3c1128eee823" providerId="ADAL" clId="{FF308DDF-E22E-4D17-A853-8931E989249A}" dt="2022-11-17T15:04:48.750" v="7325" actId="6549"/>
        <pc:sldMkLst>
          <pc:docMk/>
          <pc:sldMk cId="2169362573" sldId="277"/>
        </pc:sldMkLst>
      </pc:sldChg>
      <pc:sldChg chg="modSp mod modNotesTx">
        <pc:chgData name="Owen Edwards | TRICS" userId="c84392bb-0e99-4b7b-9f4c-3c1128eee823" providerId="ADAL" clId="{FF308DDF-E22E-4D17-A853-8931E989249A}" dt="2022-11-17T15:03:47.855" v="7231" actId="20577"/>
        <pc:sldMkLst>
          <pc:docMk/>
          <pc:sldMk cId="3143520247" sldId="278"/>
        </pc:sldMkLst>
        <pc:spChg chg="mod">
          <ac:chgData name="Owen Edwards | TRICS" userId="c84392bb-0e99-4b7b-9f4c-3c1128eee823" providerId="ADAL" clId="{FF308DDF-E22E-4D17-A853-8931E989249A}" dt="2022-11-16T14:53:19.667" v="4308"/>
          <ac:spMkLst>
            <pc:docMk/>
            <pc:sldMk cId="3143520247" sldId="278"/>
            <ac:spMk id="2" creationId="{34AA4FFF-839A-B425-6FE1-8F2FC5EED90E}"/>
          </ac:spMkLst>
        </pc:spChg>
        <pc:spChg chg="mod">
          <ac:chgData name="Owen Edwards | TRICS" userId="c84392bb-0e99-4b7b-9f4c-3c1128eee823" providerId="ADAL" clId="{FF308DDF-E22E-4D17-A853-8931E989249A}" dt="2022-11-16T14:53:43.576" v="4332" actId="6549"/>
          <ac:spMkLst>
            <pc:docMk/>
            <pc:sldMk cId="3143520247" sldId="278"/>
            <ac:spMk id="3" creationId="{832433D0-3420-9DFC-16D5-3B9C742156B1}"/>
          </ac:spMkLst>
        </pc:spChg>
      </pc:sldChg>
      <pc:sldChg chg="modNotesTx">
        <pc:chgData name="Owen Edwards | TRICS" userId="c84392bb-0e99-4b7b-9f4c-3c1128eee823" providerId="ADAL" clId="{FF308DDF-E22E-4D17-A853-8931E989249A}" dt="2022-11-17T15:06:39.715" v="7535" actId="20577"/>
        <pc:sldMkLst>
          <pc:docMk/>
          <pc:sldMk cId="4143645585" sldId="280"/>
        </pc:sldMkLst>
      </pc:sldChg>
      <pc:sldChg chg="modSp mod modNotesTx">
        <pc:chgData name="Owen Edwards | TRICS" userId="c84392bb-0e99-4b7b-9f4c-3c1128eee823" providerId="ADAL" clId="{FF308DDF-E22E-4D17-A853-8931E989249A}" dt="2022-11-17T15:44:56.555" v="8747" actId="20577"/>
        <pc:sldMkLst>
          <pc:docMk/>
          <pc:sldMk cId="1224916771" sldId="281"/>
        </pc:sldMkLst>
        <pc:spChg chg="mod">
          <ac:chgData name="Owen Edwards | TRICS" userId="c84392bb-0e99-4b7b-9f4c-3c1128eee823" providerId="ADAL" clId="{FF308DDF-E22E-4D17-A853-8931E989249A}" dt="2022-11-17T15:08:12.879" v="7588" actId="6549"/>
          <ac:spMkLst>
            <pc:docMk/>
            <pc:sldMk cId="1224916771" sldId="281"/>
            <ac:spMk id="2" creationId="{34AA4FFF-839A-B425-6FE1-8F2FC5EED90E}"/>
          </ac:spMkLst>
        </pc:spChg>
      </pc:sldChg>
      <pc:sldChg chg="modSp mod ord">
        <pc:chgData name="Owen Edwards | TRICS" userId="c84392bb-0e99-4b7b-9f4c-3c1128eee823" providerId="ADAL" clId="{FF308DDF-E22E-4D17-A853-8931E989249A}" dt="2022-11-17T15:09:25.943" v="7605"/>
        <pc:sldMkLst>
          <pc:docMk/>
          <pc:sldMk cId="25208853" sldId="282"/>
        </pc:sldMkLst>
        <pc:spChg chg="mod">
          <ac:chgData name="Owen Edwards | TRICS" userId="c84392bb-0e99-4b7b-9f4c-3c1128eee823" providerId="ADAL" clId="{FF308DDF-E22E-4D17-A853-8931E989249A}" dt="2022-11-17T15:09:06.005" v="7603" actId="20577"/>
          <ac:spMkLst>
            <pc:docMk/>
            <pc:sldMk cId="25208853" sldId="282"/>
            <ac:spMk id="2" creationId="{34AA4FFF-839A-B425-6FE1-8F2FC5EED90E}"/>
          </ac:spMkLst>
        </pc:spChg>
      </pc:sldChg>
      <pc:sldChg chg="modSp mod ord modNotesTx">
        <pc:chgData name="Owen Edwards | TRICS" userId="c84392bb-0e99-4b7b-9f4c-3c1128eee823" providerId="ADAL" clId="{FF308DDF-E22E-4D17-A853-8931E989249A}" dt="2022-11-18T10:01:34.264" v="11117" actId="20577"/>
        <pc:sldMkLst>
          <pc:docMk/>
          <pc:sldMk cId="3994465747" sldId="283"/>
        </pc:sldMkLst>
        <pc:spChg chg="mod">
          <ac:chgData name="Owen Edwards | TRICS" userId="c84392bb-0e99-4b7b-9f4c-3c1128eee823" providerId="ADAL" clId="{FF308DDF-E22E-4D17-A853-8931E989249A}" dt="2022-11-17T15:09:51.110" v="7627" actId="20577"/>
          <ac:spMkLst>
            <pc:docMk/>
            <pc:sldMk cId="3994465747" sldId="283"/>
            <ac:spMk id="2" creationId="{34AA4FFF-839A-B425-6FE1-8F2FC5EED90E}"/>
          </ac:spMkLst>
        </pc:spChg>
      </pc:sldChg>
      <pc:sldChg chg="modSp mod ord modNotesTx">
        <pc:chgData name="Owen Edwards | TRICS" userId="c84392bb-0e99-4b7b-9f4c-3c1128eee823" providerId="ADAL" clId="{FF308DDF-E22E-4D17-A853-8931E989249A}" dt="2022-11-17T15:31:36.424" v="8389" actId="20577"/>
        <pc:sldMkLst>
          <pc:docMk/>
          <pc:sldMk cId="1462943742" sldId="284"/>
        </pc:sldMkLst>
        <pc:spChg chg="mod">
          <ac:chgData name="Owen Edwards | TRICS" userId="c84392bb-0e99-4b7b-9f4c-3c1128eee823" providerId="ADAL" clId="{FF308DDF-E22E-4D17-A853-8931E989249A}" dt="2022-11-17T15:30:43.220" v="8310"/>
          <ac:spMkLst>
            <pc:docMk/>
            <pc:sldMk cId="1462943742" sldId="284"/>
            <ac:spMk id="2" creationId="{34AA4FFF-839A-B425-6FE1-8F2FC5EED90E}"/>
          </ac:spMkLst>
        </pc:spChg>
      </pc:sldChg>
      <pc:sldChg chg="addSp delSp modSp mod ord modNotesTx">
        <pc:chgData name="Owen Edwards | TRICS" userId="c84392bb-0e99-4b7b-9f4c-3c1128eee823" providerId="ADAL" clId="{FF308DDF-E22E-4D17-A853-8931E989249A}" dt="2022-11-18T10:09:35.310" v="11454" actId="20577"/>
        <pc:sldMkLst>
          <pc:docMk/>
          <pc:sldMk cId="3628357587" sldId="285"/>
        </pc:sldMkLst>
        <pc:spChg chg="mod">
          <ac:chgData name="Owen Edwards | TRICS" userId="c84392bb-0e99-4b7b-9f4c-3c1128eee823" providerId="ADAL" clId="{FF308DDF-E22E-4D17-A853-8931E989249A}" dt="2022-11-17T15:32:45.726" v="8405" actId="20577"/>
          <ac:spMkLst>
            <pc:docMk/>
            <pc:sldMk cId="3628357587" sldId="285"/>
            <ac:spMk id="2" creationId="{34AA4FFF-839A-B425-6FE1-8F2FC5EED90E}"/>
          </ac:spMkLst>
        </pc:spChg>
        <pc:graphicFrameChg chg="del">
          <ac:chgData name="Owen Edwards | TRICS" userId="c84392bb-0e99-4b7b-9f4c-3c1128eee823" providerId="ADAL" clId="{FF308DDF-E22E-4D17-A853-8931E989249A}" dt="2022-11-17T15:35:39.355" v="8568" actId="478"/>
          <ac:graphicFrameMkLst>
            <pc:docMk/>
            <pc:sldMk cId="3628357587" sldId="285"/>
            <ac:graphicFrameMk id="3" creationId="{012F9D51-0A25-5F99-DDE9-F8E93960609B}"/>
          </ac:graphicFrameMkLst>
        </pc:graphicFrameChg>
        <pc:graphicFrameChg chg="add del mod">
          <ac:chgData name="Owen Edwards | TRICS" userId="c84392bb-0e99-4b7b-9f4c-3c1128eee823" providerId="ADAL" clId="{FF308DDF-E22E-4D17-A853-8931E989249A}" dt="2022-11-17T15:34:37.307" v="8563" actId="478"/>
          <ac:graphicFrameMkLst>
            <pc:docMk/>
            <pc:sldMk cId="3628357587" sldId="285"/>
            <ac:graphicFrameMk id="5" creationId="{DB5F1C4C-2036-725F-94EA-B0BB2D390C02}"/>
          </ac:graphicFrameMkLst>
        </pc:graphicFrameChg>
        <pc:graphicFrameChg chg="add del mod">
          <ac:chgData name="Owen Edwards | TRICS" userId="c84392bb-0e99-4b7b-9f4c-3c1128eee823" providerId="ADAL" clId="{FF308DDF-E22E-4D17-A853-8931E989249A}" dt="2022-11-17T15:36:51.520" v="8581" actId="478"/>
          <ac:graphicFrameMkLst>
            <pc:docMk/>
            <pc:sldMk cId="3628357587" sldId="285"/>
            <ac:graphicFrameMk id="6" creationId="{0DBC02F4-89FD-6627-5B75-5B55E9521BAA}"/>
          </ac:graphicFrameMkLst>
        </pc:graphicFrameChg>
        <pc:graphicFrameChg chg="add del mod">
          <ac:chgData name="Owen Edwards | TRICS" userId="c84392bb-0e99-4b7b-9f4c-3c1128eee823" providerId="ADAL" clId="{FF308DDF-E22E-4D17-A853-8931E989249A}" dt="2022-11-17T15:36:32.171" v="8577" actId="478"/>
          <ac:graphicFrameMkLst>
            <pc:docMk/>
            <pc:sldMk cId="3628357587" sldId="285"/>
            <ac:graphicFrameMk id="7" creationId="{25CFBD9D-D9AD-1861-8DDD-24503A86E4B6}"/>
          </ac:graphicFrameMkLst>
        </pc:graphicFrameChg>
        <pc:picChg chg="add mod ord">
          <ac:chgData name="Owen Edwards | TRICS" userId="c84392bb-0e99-4b7b-9f4c-3c1128eee823" providerId="ADAL" clId="{FF308DDF-E22E-4D17-A853-8931E989249A}" dt="2022-11-17T15:36:31.116" v="8576" actId="167"/>
          <ac:picMkLst>
            <pc:docMk/>
            <pc:sldMk cId="3628357587" sldId="285"/>
            <ac:picMk id="9" creationId="{038F8E9E-3BDC-E924-7AA0-454132EF2D86}"/>
          </ac:picMkLst>
        </pc:picChg>
        <pc:picChg chg="add mod ord">
          <ac:chgData name="Owen Edwards | TRICS" userId="c84392bb-0e99-4b7b-9f4c-3c1128eee823" providerId="ADAL" clId="{FF308DDF-E22E-4D17-A853-8931E989249A}" dt="2022-11-17T15:36:50.435" v="8580" actId="167"/>
          <ac:picMkLst>
            <pc:docMk/>
            <pc:sldMk cId="3628357587" sldId="285"/>
            <ac:picMk id="11" creationId="{E953A4FE-8153-5E2F-1602-DC97B9CF9550}"/>
          </ac:picMkLst>
        </pc:picChg>
      </pc:sldChg>
      <pc:sldChg chg="modSp mod ord modNotesTx">
        <pc:chgData name="Owen Edwards | TRICS" userId="c84392bb-0e99-4b7b-9f4c-3c1128eee823" providerId="ADAL" clId="{FF308DDF-E22E-4D17-A853-8931E989249A}" dt="2022-11-18T10:08:05.283" v="11411" actId="20577"/>
        <pc:sldMkLst>
          <pc:docMk/>
          <pc:sldMk cId="3122990467" sldId="286"/>
        </pc:sldMkLst>
        <pc:spChg chg="mod">
          <ac:chgData name="Owen Edwards | TRICS" userId="c84392bb-0e99-4b7b-9f4c-3c1128eee823" providerId="ADAL" clId="{FF308DDF-E22E-4D17-A853-8931E989249A}" dt="2022-11-17T15:39:11.153" v="8694" actId="20577"/>
          <ac:spMkLst>
            <pc:docMk/>
            <pc:sldMk cId="3122990467" sldId="286"/>
            <ac:spMk id="2" creationId="{34AA4FFF-839A-B425-6FE1-8F2FC5EED90E}"/>
          </ac:spMkLst>
        </pc:spChg>
      </pc:sldChg>
      <pc:sldChg chg="modSp mod ord">
        <pc:chgData name="Owen Edwards | TRICS" userId="c84392bb-0e99-4b7b-9f4c-3c1128eee823" providerId="ADAL" clId="{FF308DDF-E22E-4D17-A853-8931E989249A}" dt="2022-11-17T15:41:08.487" v="8740" actId="20577"/>
        <pc:sldMkLst>
          <pc:docMk/>
          <pc:sldMk cId="1876965640" sldId="287"/>
        </pc:sldMkLst>
        <pc:spChg chg="mod">
          <ac:chgData name="Owen Edwards | TRICS" userId="c84392bb-0e99-4b7b-9f4c-3c1128eee823" providerId="ADAL" clId="{FF308DDF-E22E-4D17-A853-8931E989249A}" dt="2022-11-17T15:41:08.487" v="8740" actId="20577"/>
          <ac:spMkLst>
            <pc:docMk/>
            <pc:sldMk cId="1876965640" sldId="287"/>
            <ac:spMk id="2" creationId="{34AA4FFF-839A-B425-6FE1-8F2FC5EED90E}"/>
          </ac:spMkLst>
        </pc:spChg>
      </pc:sldChg>
      <pc:sldChg chg="modSp mod">
        <pc:chgData name="Owen Edwards | TRICS" userId="c84392bb-0e99-4b7b-9f4c-3c1128eee823" providerId="ADAL" clId="{FF308DDF-E22E-4D17-A853-8931E989249A}" dt="2022-11-17T15:45:24.035" v="8756" actId="20577"/>
        <pc:sldMkLst>
          <pc:docMk/>
          <pc:sldMk cId="4214571378" sldId="288"/>
        </pc:sldMkLst>
        <pc:spChg chg="mod">
          <ac:chgData name="Owen Edwards | TRICS" userId="c84392bb-0e99-4b7b-9f4c-3c1128eee823" providerId="ADAL" clId="{FF308DDF-E22E-4D17-A853-8931E989249A}" dt="2022-11-17T15:45:24.035" v="8756" actId="20577"/>
          <ac:spMkLst>
            <pc:docMk/>
            <pc:sldMk cId="4214571378" sldId="288"/>
            <ac:spMk id="2" creationId="{34AA4FFF-839A-B425-6FE1-8F2FC5EED90E}"/>
          </ac:spMkLst>
        </pc:spChg>
      </pc:sldChg>
      <pc:sldChg chg="modSp mod">
        <pc:chgData name="Owen Edwards | TRICS" userId="c84392bb-0e99-4b7b-9f4c-3c1128eee823" providerId="ADAL" clId="{FF308DDF-E22E-4D17-A853-8931E989249A}" dt="2022-11-17T15:45:43.030" v="8757"/>
        <pc:sldMkLst>
          <pc:docMk/>
          <pc:sldMk cId="2699881517" sldId="289"/>
        </pc:sldMkLst>
        <pc:spChg chg="mod">
          <ac:chgData name="Owen Edwards | TRICS" userId="c84392bb-0e99-4b7b-9f4c-3c1128eee823" providerId="ADAL" clId="{FF308DDF-E22E-4D17-A853-8931E989249A}" dt="2022-11-17T15:45:43.030" v="8757"/>
          <ac:spMkLst>
            <pc:docMk/>
            <pc:sldMk cId="2699881517" sldId="289"/>
            <ac:spMk id="2" creationId="{34AA4FFF-839A-B425-6FE1-8F2FC5EED90E}"/>
          </ac:spMkLst>
        </pc:spChg>
      </pc:sldChg>
      <pc:sldChg chg="modSp mod">
        <pc:chgData name="Owen Edwards | TRICS" userId="c84392bb-0e99-4b7b-9f4c-3c1128eee823" providerId="ADAL" clId="{FF308DDF-E22E-4D17-A853-8931E989249A}" dt="2022-11-17T15:46:09.422" v="8758"/>
        <pc:sldMkLst>
          <pc:docMk/>
          <pc:sldMk cId="3863892950" sldId="290"/>
        </pc:sldMkLst>
        <pc:spChg chg="mod">
          <ac:chgData name="Owen Edwards | TRICS" userId="c84392bb-0e99-4b7b-9f4c-3c1128eee823" providerId="ADAL" clId="{FF308DDF-E22E-4D17-A853-8931E989249A}" dt="2022-11-17T15:46:09.422" v="8758"/>
          <ac:spMkLst>
            <pc:docMk/>
            <pc:sldMk cId="3863892950" sldId="290"/>
            <ac:spMk id="2" creationId="{34AA4FFF-839A-B425-6FE1-8F2FC5EED90E}"/>
          </ac:spMkLst>
        </pc:spChg>
      </pc:sldChg>
      <pc:sldChg chg="modSp mod ord modNotesTx">
        <pc:chgData name="Owen Edwards | TRICS" userId="c84392bb-0e99-4b7b-9f4c-3c1128eee823" providerId="ADAL" clId="{FF308DDF-E22E-4D17-A853-8931E989249A}" dt="2022-11-18T09:48:14.583" v="10682"/>
        <pc:sldMkLst>
          <pc:docMk/>
          <pc:sldMk cId="4237710898" sldId="291"/>
        </pc:sldMkLst>
        <pc:spChg chg="mod">
          <ac:chgData name="Owen Edwards | TRICS" userId="c84392bb-0e99-4b7b-9f4c-3c1128eee823" providerId="ADAL" clId="{FF308DDF-E22E-4D17-A853-8931E989249A}" dt="2022-11-17T15:47:08.933" v="8799" actId="20577"/>
          <ac:spMkLst>
            <pc:docMk/>
            <pc:sldMk cId="4237710898" sldId="291"/>
            <ac:spMk id="2" creationId="{34AA4FFF-839A-B425-6FE1-8F2FC5EED90E}"/>
          </ac:spMkLst>
        </pc:spChg>
      </pc:sldChg>
      <pc:sldChg chg="modSp mod ord modNotesTx">
        <pc:chgData name="Owen Edwards | TRICS" userId="c84392bb-0e99-4b7b-9f4c-3c1128eee823" providerId="ADAL" clId="{FF308DDF-E22E-4D17-A853-8931E989249A}" dt="2022-11-18T10:04:32.429" v="11136" actId="6549"/>
        <pc:sldMkLst>
          <pc:docMk/>
          <pc:sldMk cId="2666057940" sldId="292"/>
        </pc:sldMkLst>
        <pc:spChg chg="mod">
          <ac:chgData name="Owen Edwards | TRICS" userId="c84392bb-0e99-4b7b-9f4c-3c1128eee823" providerId="ADAL" clId="{FF308DDF-E22E-4D17-A853-8931E989249A}" dt="2022-11-17T15:47:22.306" v="8814" actId="20577"/>
          <ac:spMkLst>
            <pc:docMk/>
            <pc:sldMk cId="2666057940" sldId="292"/>
            <ac:spMk id="2" creationId="{34AA4FFF-839A-B425-6FE1-8F2FC5EED90E}"/>
          </ac:spMkLst>
        </pc:spChg>
      </pc:sldChg>
      <pc:sldChg chg="modSp mod ord modNotesTx">
        <pc:chgData name="Owen Edwards | TRICS" userId="c84392bb-0e99-4b7b-9f4c-3c1128eee823" providerId="ADAL" clId="{FF308DDF-E22E-4D17-A853-8931E989249A}" dt="2022-11-18T10:04:37.179" v="11140" actId="20577"/>
        <pc:sldMkLst>
          <pc:docMk/>
          <pc:sldMk cId="1229673769" sldId="293"/>
        </pc:sldMkLst>
        <pc:spChg chg="mod">
          <ac:chgData name="Owen Edwards | TRICS" userId="c84392bb-0e99-4b7b-9f4c-3c1128eee823" providerId="ADAL" clId="{FF308DDF-E22E-4D17-A853-8931E989249A}" dt="2022-11-17T15:49:06.778" v="8925" actId="20577"/>
          <ac:spMkLst>
            <pc:docMk/>
            <pc:sldMk cId="1229673769" sldId="293"/>
            <ac:spMk id="2" creationId="{34AA4FFF-839A-B425-6FE1-8F2FC5EED90E}"/>
          </ac:spMkLst>
        </pc:spChg>
      </pc:sldChg>
      <pc:sldChg chg="modSp mod ord">
        <pc:chgData name="Owen Edwards | TRICS" userId="c84392bb-0e99-4b7b-9f4c-3c1128eee823" providerId="ADAL" clId="{FF308DDF-E22E-4D17-A853-8931E989249A}" dt="2022-11-18T09:48:14.583" v="10682"/>
        <pc:sldMkLst>
          <pc:docMk/>
          <pc:sldMk cId="1551918098" sldId="294"/>
        </pc:sldMkLst>
        <pc:spChg chg="mod">
          <ac:chgData name="Owen Edwards | TRICS" userId="c84392bb-0e99-4b7b-9f4c-3c1128eee823" providerId="ADAL" clId="{FF308DDF-E22E-4D17-A853-8931E989249A}" dt="2022-11-17T15:50:48.228" v="8950" actId="20577"/>
          <ac:spMkLst>
            <pc:docMk/>
            <pc:sldMk cId="1551918098" sldId="294"/>
            <ac:spMk id="2" creationId="{34AA4FFF-839A-B425-6FE1-8F2FC5EED90E}"/>
          </ac:spMkLst>
        </pc:spChg>
      </pc:sldChg>
      <pc:sldChg chg="modNotesTx">
        <pc:chgData name="Owen Edwards | TRICS" userId="c84392bb-0e99-4b7b-9f4c-3c1128eee823" providerId="ADAL" clId="{FF308DDF-E22E-4D17-A853-8931E989249A}" dt="2022-11-17T15:52:01.848" v="8959" actId="20577"/>
        <pc:sldMkLst>
          <pc:docMk/>
          <pc:sldMk cId="3213982256" sldId="295"/>
        </pc:sldMkLst>
      </pc:sldChg>
      <pc:sldChg chg="addSp delSp modSp mod modNotesTx">
        <pc:chgData name="Owen Edwards | TRICS" userId="c84392bb-0e99-4b7b-9f4c-3c1128eee823" providerId="ADAL" clId="{FF308DDF-E22E-4D17-A853-8931E989249A}" dt="2022-11-17T16:01:07.599" v="9098" actId="20577"/>
        <pc:sldMkLst>
          <pc:docMk/>
          <pc:sldMk cId="2841290262" sldId="296"/>
        </pc:sldMkLst>
        <pc:spChg chg="mod">
          <ac:chgData name="Owen Edwards | TRICS" userId="c84392bb-0e99-4b7b-9f4c-3c1128eee823" providerId="ADAL" clId="{FF308DDF-E22E-4D17-A853-8931E989249A}" dt="2022-11-17T16:01:07.599" v="9098" actId="20577"/>
          <ac:spMkLst>
            <pc:docMk/>
            <pc:sldMk cId="2841290262" sldId="296"/>
            <ac:spMk id="2" creationId="{34AA4FFF-839A-B425-6FE1-8F2FC5EED90E}"/>
          </ac:spMkLst>
        </pc:spChg>
        <pc:graphicFrameChg chg="add mod ord">
          <ac:chgData name="Owen Edwards | TRICS" userId="c84392bb-0e99-4b7b-9f4c-3c1128eee823" providerId="ADAL" clId="{FF308DDF-E22E-4D17-A853-8931E989249A}" dt="2022-11-17T15:58:38.544" v="8966" actId="167"/>
          <ac:graphicFrameMkLst>
            <pc:docMk/>
            <pc:sldMk cId="2841290262" sldId="296"/>
            <ac:graphicFrameMk id="3" creationId="{A4C96322-4A20-8FBF-F7AE-C15202C7D8DC}"/>
          </ac:graphicFrameMkLst>
        </pc:graphicFrameChg>
        <pc:graphicFrameChg chg="del">
          <ac:chgData name="Owen Edwards | TRICS" userId="c84392bb-0e99-4b7b-9f4c-3c1128eee823" providerId="ADAL" clId="{FF308DDF-E22E-4D17-A853-8931E989249A}" dt="2022-11-17T15:58:39.832" v="8967" actId="478"/>
          <ac:graphicFrameMkLst>
            <pc:docMk/>
            <pc:sldMk cId="2841290262" sldId="296"/>
            <ac:graphicFrameMk id="5" creationId="{837A50B0-0871-AEC1-F919-98625368246B}"/>
          </ac:graphicFrameMkLst>
        </pc:graphicFrameChg>
      </pc:sldChg>
      <pc:sldChg chg="modSp mod modNotesTx">
        <pc:chgData name="Owen Edwards | TRICS" userId="c84392bb-0e99-4b7b-9f4c-3c1128eee823" providerId="ADAL" clId="{FF308DDF-E22E-4D17-A853-8931E989249A}" dt="2022-11-18T10:13:59.445" v="11456" actId="6549"/>
        <pc:sldMkLst>
          <pc:docMk/>
          <pc:sldMk cId="1267417855" sldId="297"/>
        </pc:sldMkLst>
        <pc:spChg chg="mod">
          <ac:chgData name="Owen Edwards | TRICS" userId="c84392bb-0e99-4b7b-9f4c-3c1128eee823" providerId="ADAL" clId="{FF308DDF-E22E-4D17-A853-8931E989249A}" dt="2022-11-17T16:01:49.784" v="9109" actId="27636"/>
          <ac:spMkLst>
            <pc:docMk/>
            <pc:sldMk cId="1267417855" sldId="297"/>
            <ac:spMk id="2" creationId="{34AA4FFF-839A-B425-6FE1-8F2FC5EED90E}"/>
          </ac:spMkLst>
        </pc:spChg>
      </pc:sldChg>
      <pc:sldChg chg="modSp mod ord modNotesTx">
        <pc:chgData name="Owen Edwards | TRICS" userId="c84392bb-0e99-4b7b-9f4c-3c1128eee823" providerId="ADAL" clId="{FF308DDF-E22E-4D17-A853-8931E989249A}" dt="2022-11-18T10:13:10.762" v="11455" actId="20577"/>
        <pc:sldMkLst>
          <pc:docMk/>
          <pc:sldMk cId="4121730538" sldId="298"/>
        </pc:sldMkLst>
        <pc:spChg chg="mod">
          <ac:chgData name="Owen Edwards | TRICS" userId="c84392bb-0e99-4b7b-9f4c-3c1128eee823" providerId="ADAL" clId="{FF308DDF-E22E-4D17-A853-8931E989249A}" dt="2022-11-17T16:02:41.568" v="9132" actId="20577"/>
          <ac:spMkLst>
            <pc:docMk/>
            <pc:sldMk cId="4121730538" sldId="298"/>
            <ac:spMk id="2" creationId="{34AA4FFF-839A-B425-6FE1-8F2FC5EED90E}"/>
          </ac:spMkLst>
        </pc:spChg>
      </pc:sldChg>
      <pc:sldChg chg="modSp mod ord">
        <pc:chgData name="Owen Edwards | TRICS" userId="c84392bb-0e99-4b7b-9f4c-3c1128eee823" providerId="ADAL" clId="{FF308DDF-E22E-4D17-A853-8931E989249A}" dt="2022-11-17T16:04:37.172" v="9138"/>
        <pc:sldMkLst>
          <pc:docMk/>
          <pc:sldMk cId="4189202376" sldId="299"/>
        </pc:sldMkLst>
        <pc:spChg chg="mod">
          <ac:chgData name="Owen Edwards | TRICS" userId="c84392bb-0e99-4b7b-9f4c-3c1128eee823" providerId="ADAL" clId="{FF308DDF-E22E-4D17-A853-8931E989249A}" dt="2022-11-17T16:04:37.172" v="9138"/>
          <ac:spMkLst>
            <pc:docMk/>
            <pc:sldMk cId="4189202376" sldId="299"/>
            <ac:spMk id="2" creationId="{34AA4FFF-839A-B425-6FE1-8F2FC5EED90E}"/>
          </ac:spMkLst>
        </pc:spChg>
      </pc:sldChg>
      <pc:sldChg chg="modSp mod modNotesTx">
        <pc:chgData name="Owen Edwards | TRICS" userId="c84392bb-0e99-4b7b-9f4c-3c1128eee823" providerId="ADAL" clId="{FF308DDF-E22E-4D17-A853-8931E989249A}" dt="2022-11-17T16:05:13.817" v="9151" actId="20577"/>
        <pc:sldMkLst>
          <pc:docMk/>
          <pc:sldMk cId="847016516" sldId="300"/>
        </pc:sldMkLst>
        <pc:spChg chg="mod">
          <ac:chgData name="Owen Edwards | TRICS" userId="c84392bb-0e99-4b7b-9f4c-3c1128eee823" providerId="ADAL" clId="{FF308DDF-E22E-4D17-A853-8931E989249A}" dt="2022-11-17T16:05:00.506" v="9148"/>
          <ac:spMkLst>
            <pc:docMk/>
            <pc:sldMk cId="847016516" sldId="300"/>
            <ac:spMk id="2" creationId="{34AA4FFF-839A-B425-6FE1-8F2FC5EED90E}"/>
          </ac:spMkLst>
        </pc:spChg>
      </pc:sldChg>
      <pc:sldChg chg="modSp mod modNotesTx">
        <pc:chgData name="Owen Edwards | TRICS" userId="c84392bb-0e99-4b7b-9f4c-3c1128eee823" providerId="ADAL" clId="{FF308DDF-E22E-4D17-A853-8931E989249A}" dt="2022-11-18T10:14:54.020" v="11457" actId="20577"/>
        <pc:sldMkLst>
          <pc:docMk/>
          <pc:sldMk cId="711635985" sldId="301"/>
        </pc:sldMkLst>
        <pc:spChg chg="mod">
          <ac:chgData name="Owen Edwards | TRICS" userId="c84392bb-0e99-4b7b-9f4c-3c1128eee823" providerId="ADAL" clId="{FF308DDF-E22E-4D17-A853-8931E989249A}" dt="2022-11-17T16:05:35.812" v="9152"/>
          <ac:spMkLst>
            <pc:docMk/>
            <pc:sldMk cId="711635985" sldId="301"/>
            <ac:spMk id="2" creationId="{34AA4FFF-839A-B425-6FE1-8F2FC5EED90E}"/>
          </ac:spMkLst>
        </pc:spChg>
      </pc:sldChg>
      <pc:sldChg chg="modSp mod ord">
        <pc:chgData name="Owen Edwards | TRICS" userId="c84392bb-0e99-4b7b-9f4c-3c1128eee823" providerId="ADAL" clId="{FF308DDF-E22E-4D17-A853-8931E989249A}" dt="2022-11-17T16:06:56.302" v="9196" actId="20577"/>
        <pc:sldMkLst>
          <pc:docMk/>
          <pc:sldMk cId="437912638" sldId="302"/>
        </pc:sldMkLst>
        <pc:spChg chg="mod">
          <ac:chgData name="Owen Edwards | TRICS" userId="c84392bb-0e99-4b7b-9f4c-3c1128eee823" providerId="ADAL" clId="{FF308DDF-E22E-4D17-A853-8931E989249A}" dt="2022-11-17T16:06:56.302" v="9196" actId="20577"/>
          <ac:spMkLst>
            <pc:docMk/>
            <pc:sldMk cId="437912638" sldId="302"/>
            <ac:spMk id="2" creationId="{34AA4FFF-839A-B425-6FE1-8F2FC5EED90E}"/>
          </ac:spMkLst>
        </pc:spChg>
      </pc:sldChg>
      <pc:sldChg chg="modSp mod ord modNotesTx">
        <pc:chgData name="Owen Edwards | TRICS" userId="c84392bb-0e99-4b7b-9f4c-3c1128eee823" providerId="ADAL" clId="{FF308DDF-E22E-4D17-A853-8931E989249A}" dt="2022-11-18T10:17:57.396" v="11495" actId="20577"/>
        <pc:sldMkLst>
          <pc:docMk/>
          <pc:sldMk cId="1936836871" sldId="303"/>
        </pc:sldMkLst>
        <pc:spChg chg="mod">
          <ac:chgData name="Owen Edwards | TRICS" userId="c84392bb-0e99-4b7b-9f4c-3c1128eee823" providerId="ADAL" clId="{FF308DDF-E22E-4D17-A853-8931E989249A}" dt="2022-11-17T16:16:41.885" v="9427" actId="20577"/>
          <ac:spMkLst>
            <pc:docMk/>
            <pc:sldMk cId="1936836871" sldId="303"/>
            <ac:spMk id="2" creationId="{34AA4FFF-839A-B425-6FE1-8F2FC5EED90E}"/>
          </ac:spMkLst>
        </pc:spChg>
      </pc:sldChg>
      <pc:sldChg chg="modSp mod">
        <pc:chgData name="Owen Edwards | TRICS" userId="c84392bb-0e99-4b7b-9f4c-3c1128eee823" providerId="ADAL" clId="{FF308DDF-E22E-4D17-A853-8931E989249A}" dt="2022-11-17T16:17:37.864" v="9454"/>
        <pc:sldMkLst>
          <pc:docMk/>
          <pc:sldMk cId="1618970216" sldId="304"/>
        </pc:sldMkLst>
        <pc:spChg chg="mod">
          <ac:chgData name="Owen Edwards | TRICS" userId="c84392bb-0e99-4b7b-9f4c-3c1128eee823" providerId="ADAL" clId="{FF308DDF-E22E-4D17-A853-8931E989249A}" dt="2022-11-17T16:17:37.864" v="9454"/>
          <ac:spMkLst>
            <pc:docMk/>
            <pc:sldMk cId="1618970216" sldId="304"/>
            <ac:spMk id="2" creationId="{34AA4FFF-839A-B425-6FE1-8F2FC5EED90E}"/>
          </ac:spMkLst>
        </pc:spChg>
      </pc:sldChg>
      <pc:sldChg chg="modSp mod ord modNotesTx">
        <pc:chgData name="Owen Edwards | TRICS" userId="c84392bb-0e99-4b7b-9f4c-3c1128eee823" providerId="ADAL" clId="{FF308DDF-E22E-4D17-A853-8931E989249A}" dt="2022-11-18T10:21:00.476" v="11542" actId="20577"/>
        <pc:sldMkLst>
          <pc:docMk/>
          <pc:sldMk cId="2194693769" sldId="305"/>
        </pc:sldMkLst>
        <pc:spChg chg="mod">
          <ac:chgData name="Owen Edwards | TRICS" userId="c84392bb-0e99-4b7b-9f4c-3c1128eee823" providerId="ADAL" clId="{FF308DDF-E22E-4D17-A853-8931E989249A}" dt="2022-11-17T16:19:45.404" v="9468" actId="20577"/>
          <ac:spMkLst>
            <pc:docMk/>
            <pc:sldMk cId="2194693769" sldId="305"/>
            <ac:spMk id="2" creationId="{34AA4FFF-839A-B425-6FE1-8F2FC5EED90E}"/>
          </ac:spMkLst>
        </pc:spChg>
      </pc:sldChg>
      <pc:sldChg chg="addSp delSp modSp add mod ord modNotesTx">
        <pc:chgData name="Owen Edwards | TRICS" userId="c84392bb-0e99-4b7b-9f4c-3c1128eee823" providerId="ADAL" clId="{FF308DDF-E22E-4D17-A853-8931E989249A}" dt="2022-11-18T10:22:58.486" v="11579" actId="20577"/>
        <pc:sldMkLst>
          <pc:docMk/>
          <pc:sldMk cId="4127909237" sldId="306"/>
        </pc:sldMkLst>
        <pc:spChg chg="mod">
          <ac:chgData name="Owen Edwards | TRICS" userId="c84392bb-0e99-4b7b-9f4c-3c1128eee823" providerId="ADAL" clId="{FF308DDF-E22E-4D17-A853-8931E989249A}" dt="2022-11-18T10:22:36.763" v="11561" actId="20577"/>
          <ac:spMkLst>
            <pc:docMk/>
            <pc:sldMk cId="4127909237" sldId="306"/>
            <ac:spMk id="2" creationId="{34AA4FFF-839A-B425-6FE1-8F2FC5EED90E}"/>
          </ac:spMkLst>
        </pc:spChg>
        <pc:graphicFrameChg chg="add mod ord">
          <ac:chgData name="Owen Edwards | TRICS" userId="c84392bb-0e99-4b7b-9f4c-3c1128eee823" providerId="ADAL" clId="{FF308DDF-E22E-4D17-A853-8931E989249A}" dt="2022-11-14T11:02:47.818" v="3" actId="167"/>
          <ac:graphicFrameMkLst>
            <pc:docMk/>
            <pc:sldMk cId="4127909237" sldId="306"/>
            <ac:graphicFrameMk id="3" creationId="{B1B434CA-82F2-9E6A-AC30-367C2AC7A523}"/>
          </ac:graphicFrameMkLst>
        </pc:graphicFrameChg>
        <pc:graphicFrameChg chg="del">
          <ac:chgData name="Owen Edwards | TRICS" userId="c84392bb-0e99-4b7b-9f4c-3c1128eee823" providerId="ADAL" clId="{FF308DDF-E22E-4D17-A853-8931E989249A}" dt="2022-11-14T11:02:48.623" v="4" actId="478"/>
          <ac:graphicFrameMkLst>
            <pc:docMk/>
            <pc:sldMk cId="4127909237" sldId="306"/>
            <ac:graphicFrameMk id="5" creationId="{A6F613AD-4373-7097-322A-7177DD403241}"/>
          </ac:graphicFrameMkLst>
        </pc:graphicFrameChg>
      </pc:sldChg>
      <pc:sldChg chg="addSp delSp modSp add mod ord modNotesTx">
        <pc:chgData name="Owen Edwards | TRICS" userId="c84392bb-0e99-4b7b-9f4c-3c1128eee823" providerId="ADAL" clId="{FF308DDF-E22E-4D17-A853-8931E989249A}" dt="2022-11-17T16:30:05.769" v="10528" actId="20577"/>
        <pc:sldMkLst>
          <pc:docMk/>
          <pc:sldMk cId="1799873352" sldId="307"/>
        </pc:sldMkLst>
        <pc:spChg chg="mod">
          <ac:chgData name="Owen Edwards | TRICS" userId="c84392bb-0e99-4b7b-9f4c-3c1128eee823" providerId="ADAL" clId="{FF308DDF-E22E-4D17-A853-8931E989249A}" dt="2022-11-17T16:27:58.341" v="10447" actId="20577"/>
          <ac:spMkLst>
            <pc:docMk/>
            <pc:sldMk cId="1799873352" sldId="307"/>
            <ac:spMk id="2" creationId="{34AA4FFF-839A-B425-6FE1-8F2FC5EED90E}"/>
          </ac:spMkLst>
        </pc:spChg>
        <pc:graphicFrameChg chg="del">
          <ac:chgData name="Owen Edwards | TRICS" userId="c84392bb-0e99-4b7b-9f4c-3c1128eee823" providerId="ADAL" clId="{FF308DDF-E22E-4D17-A853-8931E989249A}" dt="2022-11-14T11:08:40.673" v="869" actId="478"/>
          <ac:graphicFrameMkLst>
            <pc:docMk/>
            <pc:sldMk cId="1799873352" sldId="307"/>
            <ac:graphicFrameMk id="3" creationId="{B1B434CA-82F2-9E6A-AC30-367C2AC7A523}"/>
          </ac:graphicFrameMkLst>
        </pc:graphicFrameChg>
        <pc:graphicFrameChg chg="add mod ord">
          <ac:chgData name="Owen Edwards | TRICS" userId="c84392bb-0e99-4b7b-9f4c-3c1128eee823" providerId="ADAL" clId="{FF308DDF-E22E-4D17-A853-8931E989249A}" dt="2022-11-14T11:08:39.819" v="868" actId="167"/>
          <ac:graphicFrameMkLst>
            <pc:docMk/>
            <pc:sldMk cId="1799873352" sldId="307"/>
            <ac:graphicFrameMk id="5" creationId="{3C32F343-8EF7-1F96-CCFA-8C1397CC775F}"/>
          </ac:graphicFrameMkLst>
        </pc:graphicFrameChg>
      </pc:sldChg>
      <pc:sldChg chg="addSp delSp modSp add mod ord modNotesTx">
        <pc:chgData name="Owen Edwards | TRICS" userId="c84392bb-0e99-4b7b-9f4c-3c1128eee823" providerId="ADAL" clId="{FF308DDF-E22E-4D17-A853-8931E989249A}" dt="2022-11-17T16:28:44.501" v="10506"/>
        <pc:sldMkLst>
          <pc:docMk/>
          <pc:sldMk cId="929572450" sldId="308"/>
        </pc:sldMkLst>
        <pc:spChg chg="mod">
          <ac:chgData name="Owen Edwards | TRICS" userId="c84392bb-0e99-4b7b-9f4c-3c1128eee823" providerId="ADAL" clId="{FF308DDF-E22E-4D17-A853-8931E989249A}" dt="2022-11-17T16:28:35.174" v="10500" actId="20577"/>
          <ac:spMkLst>
            <pc:docMk/>
            <pc:sldMk cId="929572450" sldId="308"/>
            <ac:spMk id="2" creationId="{34AA4FFF-839A-B425-6FE1-8F2FC5EED90E}"/>
          </ac:spMkLst>
        </pc:spChg>
        <pc:graphicFrameChg chg="add mod ord">
          <ac:chgData name="Owen Edwards | TRICS" userId="c84392bb-0e99-4b7b-9f4c-3c1128eee823" providerId="ADAL" clId="{FF308DDF-E22E-4D17-A853-8931E989249A}" dt="2022-11-14T11:15:14.967" v="873" actId="167"/>
          <ac:graphicFrameMkLst>
            <pc:docMk/>
            <pc:sldMk cId="929572450" sldId="308"/>
            <ac:graphicFrameMk id="3" creationId="{AA2B1450-2804-69DE-89C0-212FC5A30023}"/>
          </ac:graphicFrameMkLst>
        </pc:graphicFrameChg>
        <pc:graphicFrameChg chg="del">
          <ac:chgData name="Owen Edwards | TRICS" userId="c84392bb-0e99-4b7b-9f4c-3c1128eee823" providerId="ADAL" clId="{FF308DDF-E22E-4D17-A853-8931E989249A}" dt="2022-11-14T11:15:15.762" v="874" actId="478"/>
          <ac:graphicFrameMkLst>
            <pc:docMk/>
            <pc:sldMk cId="929572450" sldId="308"/>
            <ac:graphicFrameMk id="5" creationId="{3C32F343-8EF7-1F96-CCFA-8C1397CC775F}"/>
          </ac:graphicFrameMkLst>
        </pc:graphicFrameChg>
      </pc:sldChg>
      <pc:sldChg chg="addSp delSp modSp add mod ord modNotesTx">
        <pc:chgData name="Owen Edwards | TRICS" userId="c84392bb-0e99-4b7b-9f4c-3c1128eee823" providerId="ADAL" clId="{FF308DDF-E22E-4D17-A853-8931E989249A}" dt="2022-11-17T16:14:55.986" v="9209" actId="478"/>
        <pc:sldMkLst>
          <pc:docMk/>
          <pc:sldMk cId="775032843" sldId="309"/>
        </pc:sldMkLst>
        <pc:graphicFrameChg chg="add del mod ord">
          <ac:chgData name="Owen Edwards | TRICS" userId="c84392bb-0e99-4b7b-9f4c-3c1128eee823" providerId="ADAL" clId="{FF308DDF-E22E-4D17-A853-8931E989249A}" dt="2022-11-17T16:14:55.986" v="9209" actId="478"/>
          <ac:graphicFrameMkLst>
            <pc:docMk/>
            <pc:sldMk cId="775032843" sldId="309"/>
            <ac:graphicFrameMk id="3" creationId="{772A445D-74E1-B293-F642-A391268D6D08}"/>
          </ac:graphicFrameMkLst>
        </pc:graphicFrameChg>
        <pc:graphicFrameChg chg="del">
          <ac:chgData name="Owen Edwards | TRICS" userId="c84392bb-0e99-4b7b-9f4c-3c1128eee823" providerId="ADAL" clId="{FF308DDF-E22E-4D17-A853-8931E989249A}" dt="2022-11-14T11:26:03.112" v="1448" actId="478"/>
          <ac:graphicFrameMkLst>
            <pc:docMk/>
            <pc:sldMk cId="775032843" sldId="309"/>
            <ac:graphicFrameMk id="3" creationId="{AA2B1450-2804-69DE-89C0-212FC5A30023}"/>
          </ac:graphicFrameMkLst>
        </pc:graphicFrameChg>
        <pc:graphicFrameChg chg="add del mod ord">
          <ac:chgData name="Owen Edwards | TRICS" userId="c84392bb-0e99-4b7b-9f4c-3c1128eee823" providerId="ADAL" clId="{FF308DDF-E22E-4D17-A853-8931E989249A}" dt="2022-11-17T16:14:31.891" v="9205" actId="478"/>
          <ac:graphicFrameMkLst>
            <pc:docMk/>
            <pc:sldMk cId="775032843" sldId="309"/>
            <ac:graphicFrameMk id="5" creationId="{57B3FD29-33CF-C3A8-1C75-8774F54BCF47}"/>
          </ac:graphicFrameMkLst>
        </pc:graphicFrameChg>
        <pc:graphicFrameChg chg="add mod ord">
          <ac:chgData name="Owen Edwards | TRICS" userId="c84392bb-0e99-4b7b-9f4c-3c1128eee823" providerId="ADAL" clId="{FF308DDF-E22E-4D17-A853-8931E989249A}" dt="2022-11-17T16:14:54.727" v="9208" actId="167"/>
          <ac:graphicFrameMkLst>
            <pc:docMk/>
            <pc:sldMk cId="775032843" sldId="309"/>
            <ac:graphicFrameMk id="6" creationId="{88EDF0C4-A1E1-E1BC-6616-7102D80E12A6}"/>
          </ac:graphicFrameMkLst>
        </pc:graphicFrameChg>
      </pc:sldChg>
      <pc:sldChg chg="addSp delSp modSp add mod ord modNotesTx">
        <pc:chgData name="Owen Edwards | TRICS" userId="c84392bb-0e99-4b7b-9f4c-3c1128eee823" providerId="ADAL" clId="{FF308DDF-E22E-4D17-A853-8931E989249A}" dt="2022-11-18T10:21:39.527" v="11555" actId="20577"/>
        <pc:sldMkLst>
          <pc:docMk/>
          <pc:sldMk cId="2090142017" sldId="310"/>
        </pc:sldMkLst>
        <pc:spChg chg="mod">
          <ac:chgData name="Owen Edwards | TRICS" userId="c84392bb-0e99-4b7b-9f4c-3c1128eee823" providerId="ADAL" clId="{FF308DDF-E22E-4D17-A853-8931E989249A}" dt="2022-11-17T16:29:45.801" v="10516" actId="20577"/>
          <ac:spMkLst>
            <pc:docMk/>
            <pc:sldMk cId="2090142017" sldId="310"/>
            <ac:spMk id="2" creationId="{34AA4FFF-839A-B425-6FE1-8F2FC5EED90E}"/>
          </ac:spMkLst>
        </pc:spChg>
        <pc:graphicFrameChg chg="add mod ord">
          <ac:chgData name="Owen Edwards | TRICS" userId="c84392bb-0e99-4b7b-9f4c-3c1128eee823" providerId="ADAL" clId="{FF308DDF-E22E-4D17-A853-8931E989249A}" dt="2022-11-14T11:30:35.403" v="1902" actId="167"/>
          <ac:graphicFrameMkLst>
            <pc:docMk/>
            <pc:sldMk cId="2090142017" sldId="310"/>
            <ac:graphicFrameMk id="3" creationId="{0132C6D8-E453-926C-E5F8-525B744249ED}"/>
          </ac:graphicFrameMkLst>
        </pc:graphicFrameChg>
        <pc:graphicFrameChg chg="del">
          <ac:chgData name="Owen Edwards | TRICS" userId="c84392bb-0e99-4b7b-9f4c-3c1128eee823" providerId="ADAL" clId="{FF308DDF-E22E-4D17-A853-8931E989249A}" dt="2022-11-14T11:30:36.175" v="1903" actId="478"/>
          <ac:graphicFrameMkLst>
            <pc:docMk/>
            <pc:sldMk cId="2090142017" sldId="310"/>
            <ac:graphicFrameMk id="5" creationId="{57B3FD29-33CF-C3A8-1C75-8774F54BCF47}"/>
          </ac:graphicFrameMkLst>
        </pc:graphicFrameChg>
      </pc:sldChg>
      <pc:sldChg chg="addSp delSp modSp add mod ord modNotesTx">
        <pc:chgData name="Owen Edwards | TRICS" userId="c84392bb-0e99-4b7b-9f4c-3c1128eee823" providerId="ADAL" clId="{FF308DDF-E22E-4D17-A853-8931E989249A}" dt="2022-11-18T10:18:52.992" v="11509" actId="20577"/>
        <pc:sldMkLst>
          <pc:docMk/>
          <pc:sldMk cId="373199100" sldId="311"/>
        </pc:sldMkLst>
        <pc:spChg chg="mod">
          <ac:chgData name="Owen Edwards | TRICS" userId="c84392bb-0e99-4b7b-9f4c-3c1128eee823" providerId="ADAL" clId="{FF308DDF-E22E-4D17-A853-8931E989249A}" dt="2022-11-18T09:42:21.385" v="10570" actId="20577"/>
          <ac:spMkLst>
            <pc:docMk/>
            <pc:sldMk cId="373199100" sldId="311"/>
            <ac:spMk id="2" creationId="{34AA4FFF-839A-B425-6FE1-8F2FC5EED90E}"/>
          </ac:spMkLst>
        </pc:spChg>
        <pc:graphicFrameChg chg="del">
          <ac:chgData name="Owen Edwards | TRICS" userId="c84392bb-0e99-4b7b-9f4c-3c1128eee823" providerId="ADAL" clId="{FF308DDF-E22E-4D17-A853-8931E989249A}" dt="2022-11-14T11:33:51.205" v="2259" actId="478"/>
          <ac:graphicFrameMkLst>
            <pc:docMk/>
            <pc:sldMk cId="373199100" sldId="311"/>
            <ac:graphicFrameMk id="3" creationId="{0132C6D8-E453-926C-E5F8-525B744249ED}"/>
          </ac:graphicFrameMkLst>
        </pc:graphicFrameChg>
        <pc:graphicFrameChg chg="add mod ord">
          <ac:chgData name="Owen Edwards | TRICS" userId="c84392bb-0e99-4b7b-9f4c-3c1128eee823" providerId="ADAL" clId="{FF308DDF-E22E-4D17-A853-8931E989249A}" dt="2022-11-18T09:44:17.473" v="10573" actId="167"/>
          <ac:graphicFrameMkLst>
            <pc:docMk/>
            <pc:sldMk cId="373199100" sldId="311"/>
            <ac:graphicFrameMk id="3" creationId="{8850F134-BEAD-F9D1-AFF6-97E041694A14}"/>
          </ac:graphicFrameMkLst>
        </pc:graphicFrameChg>
        <pc:graphicFrameChg chg="add del mod ord">
          <ac:chgData name="Owen Edwards | TRICS" userId="c84392bb-0e99-4b7b-9f4c-3c1128eee823" providerId="ADAL" clId="{FF308DDF-E22E-4D17-A853-8931E989249A}" dt="2022-11-18T09:44:18.591" v="10574" actId="478"/>
          <ac:graphicFrameMkLst>
            <pc:docMk/>
            <pc:sldMk cId="373199100" sldId="311"/>
            <ac:graphicFrameMk id="7" creationId="{45B95863-1003-4F09-A688-A42ABB713DC7}"/>
          </ac:graphicFrameMkLst>
        </pc:graphicFrameChg>
        <pc:picChg chg="add del">
          <ac:chgData name="Owen Edwards | TRICS" userId="c84392bb-0e99-4b7b-9f4c-3c1128eee823" providerId="ADAL" clId="{FF308DDF-E22E-4D17-A853-8931E989249A}" dt="2022-11-14T11:33:43.641" v="2255" actId="22"/>
          <ac:picMkLst>
            <pc:docMk/>
            <pc:sldMk cId="373199100" sldId="311"/>
            <ac:picMk id="6" creationId="{AB6ECE8E-1B76-3736-A5D3-F838CCD32F0B}"/>
          </ac:picMkLst>
        </pc:picChg>
      </pc:sldChg>
      <pc:sldChg chg="addSp delSp modSp add mod ord modNotesTx">
        <pc:chgData name="Owen Edwards | TRICS" userId="c84392bb-0e99-4b7b-9f4c-3c1128eee823" providerId="ADAL" clId="{FF308DDF-E22E-4D17-A853-8931E989249A}" dt="2022-11-18T09:45:39.656" v="10598"/>
        <pc:sldMkLst>
          <pc:docMk/>
          <pc:sldMk cId="1274410918" sldId="312"/>
        </pc:sldMkLst>
        <pc:spChg chg="mod">
          <ac:chgData name="Owen Edwards | TRICS" userId="c84392bb-0e99-4b7b-9f4c-3c1128eee823" providerId="ADAL" clId="{FF308DDF-E22E-4D17-A853-8931E989249A}" dt="2022-11-18T09:45:21.374" v="10592" actId="20577"/>
          <ac:spMkLst>
            <pc:docMk/>
            <pc:sldMk cId="1274410918" sldId="312"/>
            <ac:spMk id="2" creationId="{34AA4FFF-839A-B425-6FE1-8F2FC5EED90E}"/>
          </ac:spMkLst>
        </pc:spChg>
        <pc:graphicFrameChg chg="add mod ord">
          <ac:chgData name="Owen Edwards | TRICS" userId="c84392bb-0e99-4b7b-9f4c-3c1128eee823" providerId="ADAL" clId="{FF308DDF-E22E-4D17-A853-8931E989249A}" dt="2022-11-14T11:44:03.743" v="3009" actId="167"/>
          <ac:graphicFrameMkLst>
            <pc:docMk/>
            <pc:sldMk cId="1274410918" sldId="312"/>
            <ac:graphicFrameMk id="3" creationId="{1C95055E-F9D3-44D8-CE13-5AA65F0A6CE2}"/>
          </ac:graphicFrameMkLst>
        </pc:graphicFrameChg>
        <pc:graphicFrameChg chg="del">
          <ac:chgData name="Owen Edwards | TRICS" userId="c84392bb-0e99-4b7b-9f4c-3c1128eee823" providerId="ADAL" clId="{FF308DDF-E22E-4D17-A853-8931E989249A}" dt="2022-11-14T11:44:04.542" v="3010" actId="478"/>
          <ac:graphicFrameMkLst>
            <pc:docMk/>
            <pc:sldMk cId="1274410918" sldId="312"/>
            <ac:graphicFrameMk id="7" creationId="{45B95863-1003-4F09-A688-A42ABB713DC7}"/>
          </ac:graphicFrameMkLst>
        </pc:graphicFrameChg>
      </pc:sldChg>
      <pc:sldChg chg="addSp delSp modSp add mod ord modNotesTx">
        <pc:chgData name="Owen Edwards | TRICS" userId="c84392bb-0e99-4b7b-9f4c-3c1128eee823" providerId="ADAL" clId="{FF308DDF-E22E-4D17-A853-8931E989249A}" dt="2022-11-18T10:16:58.456" v="11458" actId="20577"/>
        <pc:sldMkLst>
          <pc:docMk/>
          <pc:sldMk cId="3997727110" sldId="313"/>
        </pc:sldMkLst>
        <pc:spChg chg="mod">
          <ac:chgData name="Owen Edwards | TRICS" userId="c84392bb-0e99-4b7b-9f4c-3c1128eee823" providerId="ADAL" clId="{FF308DDF-E22E-4D17-A853-8931E989249A}" dt="2022-11-18T09:47:14.836" v="10676" actId="20577"/>
          <ac:spMkLst>
            <pc:docMk/>
            <pc:sldMk cId="3997727110" sldId="313"/>
            <ac:spMk id="2" creationId="{34AA4FFF-839A-B425-6FE1-8F2FC5EED90E}"/>
          </ac:spMkLst>
        </pc:spChg>
        <pc:graphicFrameChg chg="del">
          <ac:chgData name="Owen Edwards | TRICS" userId="c84392bb-0e99-4b7b-9f4c-3c1128eee823" providerId="ADAL" clId="{FF308DDF-E22E-4D17-A853-8931E989249A}" dt="2022-11-14T11:53:22.499" v="3466" actId="478"/>
          <ac:graphicFrameMkLst>
            <pc:docMk/>
            <pc:sldMk cId="3997727110" sldId="313"/>
            <ac:graphicFrameMk id="3" creationId="{1C95055E-F9D3-44D8-CE13-5AA65F0A6CE2}"/>
          </ac:graphicFrameMkLst>
        </pc:graphicFrameChg>
        <pc:graphicFrameChg chg="add mod ord">
          <ac:chgData name="Owen Edwards | TRICS" userId="c84392bb-0e99-4b7b-9f4c-3c1128eee823" providerId="ADAL" clId="{FF308DDF-E22E-4D17-A853-8931E989249A}" dt="2022-11-14T11:53:20.993" v="3465" actId="167"/>
          <ac:graphicFrameMkLst>
            <pc:docMk/>
            <pc:sldMk cId="3997727110" sldId="313"/>
            <ac:graphicFrameMk id="5" creationId="{FBB47542-AD7C-0E27-8651-B467038A7AA7}"/>
          </ac:graphicFrameMkLst>
        </pc:graphicFrameChg>
      </pc:sldChg>
      <pc:sldChg chg="addSp delSp modSp add mod ord modNotesTx">
        <pc:chgData name="Owen Edwards | TRICS" userId="c84392bb-0e99-4b7b-9f4c-3c1128eee823" providerId="ADAL" clId="{FF308DDF-E22E-4D17-A853-8931E989249A}" dt="2022-11-18T09:50:16.452" v="11002"/>
        <pc:sldMkLst>
          <pc:docMk/>
          <pc:sldMk cId="684537792" sldId="314"/>
        </pc:sldMkLst>
        <pc:spChg chg="mod">
          <ac:chgData name="Owen Edwards | TRICS" userId="c84392bb-0e99-4b7b-9f4c-3c1128eee823" providerId="ADAL" clId="{FF308DDF-E22E-4D17-A853-8931E989249A}" dt="2022-11-18T09:49:57.321" v="10994" actId="20577"/>
          <ac:spMkLst>
            <pc:docMk/>
            <pc:sldMk cId="684537792" sldId="314"/>
            <ac:spMk id="2" creationId="{34AA4FFF-839A-B425-6FE1-8F2FC5EED90E}"/>
          </ac:spMkLst>
        </pc:spChg>
        <pc:graphicFrameChg chg="add mod ord">
          <ac:chgData name="Owen Edwards | TRICS" userId="c84392bb-0e99-4b7b-9f4c-3c1128eee823" providerId="ADAL" clId="{FF308DDF-E22E-4D17-A853-8931E989249A}" dt="2022-11-14T11:58:39.428" v="4177" actId="167"/>
          <ac:graphicFrameMkLst>
            <pc:docMk/>
            <pc:sldMk cId="684537792" sldId="314"/>
            <ac:graphicFrameMk id="3" creationId="{315AC547-A483-5B5B-2B56-0EF315C7D021}"/>
          </ac:graphicFrameMkLst>
        </pc:graphicFrameChg>
        <pc:graphicFrameChg chg="del">
          <ac:chgData name="Owen Edwards | TRICS" userId="c84392bb-0e99-4b7b-9f4c-3c1128eee823" providerId="ADAL" clId="{FF308DDF-E22E-4D17-A853-8931E989249A}" dt="2022-11-14T11:58:40.110" v="4178" actId="478"/>
          <ac:graphicFrameMkLst>
            <pc:docMk/>
            <pc:sldMk cId="684537792" sldId="314"/>
            <ac:graphicFrameMk id="5" creationId="{FBB47542-AD7C-0E27-8651-B467038A7AA7}"/>
          </ac:graphicFrameMkLst>
        </pc:graphicFrameChg>
      </pc:sldChg>
      <pc:sldChg chg="modSp add mod modNotesTx">
        <pc:chgData name="Owen Edwards | TRICS" userId="c84392bb-0e99-4b7b-9f4c-3c1128eee823" providerId="ADAL" clId="{FF308DDF-E22E-4D17-A853-8931E989249A}" dt="2022-11-18T09:54:31.348" v="11009" actId="20577"/>
        <pc:sldMkLst>
          <pc:docMk/>
          <pc:sldMk cId="1716076812" sldId="315"/>
        </pc:sldMkLst>
        <pc:spChg chg="mod">
          <ac:chgData name="Owen Edwards | TRICS" userId="c84392bb-0e99-4b7b-9f4c-3c1128eee823" providerId="ADAL" clId="{FF308DDF-E22E-4D17-A853-8931E989249A}" dt="2022-11-17T12:23:02.072" v="5473" actId="20577"/>
          <ac:spMkLst>
            <pc:docMk/>
            <pc:sldMk cId="1716076812" sldId="315"/>
            <ac:spMk id="3" creationId="{832433D0-3420-9DFC-16D5-3B9C742156B1}"/>
          </ac:spMkLst>
        </pc:spChg>
      </pc:sldChg>
      <pc:sldChg chg="modSp add mod modNotesTx">
        <pc:chgData name="Owen Edwards | TRICS" userId="c84392bb-0e99-4b7b-9f4c-3c1128eee823" providerId="ADAL" clId="{FF308DDF-E22E-4D17-A853-8931E989249A}" dt="2022-11-17T14:22:01.555" v="6577" actId="20577"/>
        <pc:sldMkLst>
          <pc:docMk/>
          <pc:sldMk cId="3839205287" sldId="316"/>
        </pc:sldMkLst>
        <pc:spChg chg="mod">
          <ac:chgData name="Owen Edwards | TRICS" userId="c84392bb-0e99-4b7b-9f4c-3c1128eee823" providerId="ADAL" clId="{FF308DDF-E22E-4D17-A853-8931E989249A}" dt="2022-11-17T14:08:54.837" v="5840" actId="20577"/>
          <ac:spMkLst>
            <pc:docMk/>
            <pc:sldMk cId="3839205287" sldId="316"/>
            <ac:spMk id="3" creationId="{832433D0-3420-9DFC-16D5-3B9C742156B1}"/>
          </ac:spMkLst>
        </pc:spChg>
      </pc:sldChg>
      <pc:sldChg chg="addSp delSp modSp add mod modNotesTx">
        <pc:chgData name="Owen Edwards | TRICS" userId="c84392bb-0e99-4b7b-9f4c-3c1128eee823" providerId="ADAL" clId="{FF308DDF-E22E-4D17-A853-8931E989249A}" dt="2022-11-18T10:02:40.235" v="11118" actId="20577"/>
        <pc:sldMkLst>
          <pc:docMk/>
          <pc:sldMk cId="2409588684" sldId="317"/>
        </pc:sldMkLst>
        <pc:spChg chg="mod">
          <ac:chgData name="Owen Edwards | TRICS" userId="c84392bb-0e99-4b7b-9f4c-3c1128eee823" providerId="ADAL" clId="{FF308DDF-E22E-4D17-A853-8931E989249A}" dt="2022-11-17T15:30:03.340" v="8307" actId="20577"/>
          <ac:spMkLst>
            <pc:docMk/>
            <pc:sldMk cId="2409588684" sldId="317"/>
            <ac:spMk id="2" creationId="{34AA4FFF-839A-B425-6FE1-8F2FC5EED90E}"/>
          </ac:spMkLst>
        </pc:spChg>
        <pc:graphicFrameChg chg="del">
          <ac:chgData name="Owen Edwards | TRICS" userId="c84392bb-0e99-4b7b-9f4c-3c1128eee823" providerId="ADAL" clId="{FF308DDF-E22E-4D17-A853-8931E989249A}" dt="2022-11-17T15:21:55.129" v="7636" actId="478"/>
          <ac:graphicFrameMkLst>
            <pc:docMk/>
            <pc:sldMk cId="2409588684" sldId="317"/>
            <ac:graphicFrameMk id="3" creationId="{E5655AC2-FB8C-A5F9-AF8D-EFC7B6DB5B53}"/>
          </ac:graphicFrameMkLst>
        </pc:graphicFrameChg>
        <pc:graphicFrameChg chg="add del mod">
          <ac:chgData name="Owen Edwards | TRICS" userId="c84392bb-0e99-4b7b-9f4c-3c1128eee823" providerId="ADAL" clId="{FF308DDF-E22E-4D17-A853-8931E989249A}" dt="2022-11-17T15:20:11.810" v="7631" actId="478"/>
          <ac:graphicFrameMkLst>
            <pc:docMk/>
            <pc:sldMk cId="2409588684" sldId="317"/>
            <ac:graphicFrameMk id="5" creationId="{D704CD3B-A339-09FC-563E-939BE3632843}"/>
          </ac:graphicFrameMkLst>
        </pc:graphicFrameChg>
        <pc:picChg chg="add mod">
          <ac:chgData name="Owen Edwards | TRICS" userId="c84392bb-0e99-4b7b-9f4c-3c1128eee823" providerId="ADAL" clId="{FF308DDF-E22E-4D17-A853-8931E989249A}" dt="2022-11-17T15:20:26.999" v="7633" actId="1076"/>
          <ac:picMkLst>
            <pc:docMk/>
            <pc:sldMk cId="2409588684" sldId="317"/>
            <ac:picMk id="7" creationId="{1EE416D4-F51B-D6C7-3C84-ABB6178725B8}"/>
          </ac:picMkLst>
        </pc:picChg>
        <pc:picChg chg="add mod">
          <ac:chgData name="Owen Edwards | TRICS" userId="c84392bb-0e99-4b7b-9f4c-3c1128eee823" providerId="ADAL" clId="{FF308DDF-E22E-4D17-A853-8931E989249A}" dt="2022-11-17T15:21:52.442" v="7635" actId="1076"/>
          <ac:picMkLst>
            <pc:docMk/>
            <pc:sldMk cId="2409588684" sldId="317"/>
            <ac:picMk id="9" creationId="{E142596F-C4C0-0CEB-6B1F-C4FDC43A403D}"/>
          </ac:picMkLst>
        </pc:picChg>
      </pc:sldChg>
      <pc:sldChg chg="modSp add mod modNotesTx">
        <pc:chgData name="Owen Edwards | TRICS" userId="c84392bb-0e99-4b7b-9f4c-3c1128eee823" providerId="ADAL" clId="{FF308DDF-E22E-4D17-A853-8931E989249A}" dt="2022-11-17T16:15:47.064" v="9385" actId="20577"/>
        <pc:sldMkLst>
          <pc:docMk/>
          <pc:sldMk cId="786578225" sldId="318"/>
        </pc:sldMkLst>
        <pc:spChg chg="mod">
          <ac:chgData name="Owen Edwards | TRICS" userId="c84392bb-0e99-4b7b-9f4c-3c1128eee823" providerId="ADAL" clId="{FF308DDF-E22E-4D17-A853-8931E989249A}" dt="2022-11-17T16:15:47.064" v="9385" actId="20577"/>
          <ac:spMkLst>
            <pc:docMk/>
            <pc:sldMk cId="786578225" sldId="318"/>
            <ac:spMk id="2" creationId="{34AA4FFF-839A-B425-6FE1-8F2FC5EED90E}"/>
          </ac:spMkLst>
        </pc:spChg>
      </pc:sldChg>
      <pc:sldChg chg="addSp delSp modSp add mod modNotesTx">
        <pc:chgData name="Owen Edwards | TRICS" userId="c84392bb-0e99-4b7b-9f4c-3c1128eee823" providerId="ADAL" clId="{FF308DDF-E22E-4D17-A853-8931E989249A}" dt="2022-11-18T10:31:25.607" v="12091" actId="20577"/>
        <pc:sldMkLst>
          <pc:docMk/>
          <pc:sldMk cId="2550412758" sldId="319"/>
        </pc:sldMkLst>
        <pc:spChg chg="mod">
          <ac:chgData name="Owen Edwards | TRICS" userId="c84392bb-0e99-4b7b-9f4c-3c1128eee823" providerId="ADAL" clId="{FF308DDF-E22E-4D17-A853-8931E989249A}" dt="2022-11-18T10:24:15.811" v="11635" actId="20577"/>
          <ac:spMkLst>
            <pc:docMk/>
            <pc:sldMk cId="2550412758" sldId="319"/>
            <ac:spMk id="2" creationId="{34AA4FFF-839A-B425-6FE1-8F2FC5EED90E}"/>
          </ac:spMkLst>
        </pc:spChg>
        <pc:graphicFrameChg chg="del">
          <ac:chgData name="Owen Edwards | TRICS" userId="c84392bb-0e99-4b7b-9f4c-3c1128eee823" providerId="ADAL" clId="{FF308DDF-E22E-4D17-A853-8931E989249A}" dt="2022-11-18T10:28:08.610" v="11639" actId="478"/>
          <ac:graphicFrameMkLst>
            <pc:docMk/>
            <pc:sldMk cId="2550412758" sldId="319"/>
            <ac:graphicFrameMk id="3" creationId="{AA2B1450-2804-69DE-89C0-212FC5A30023}"/>
          </ac:graphicFrameMkLst>
        </pc:graphicFrameChg>
        <pc:graphicFrameChg chg="add mod ord">
          <ac:chgData name="Owen Edwards | TRICS" userId="c84392bb-0e99-4b7b-9f4c-3c1128eee823" providerId="ADAL" clId="{FF308DDF-E22E-4D17-A853-8931E989249A}" dt="2022-11-18T10:28:07.421" v="11638" actId="167"/>
          <ac:graphicFrameMkLst>
            <pc:docMk/>
            <pc:sldMk cId="2550412758" sldId="319"/>
            <ac:graphicFrameMk id="5" creationId="{6B81EB1F-9A13-3631-AF93-BA99C58BC7DA}"/>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FA887-2E7D-411C-BEE8-B23B2F4AF76D}" type="datetimeFigureOut">
              <a:rPr lang="en-GB" smtClean="0"/>
              <a:t>18/11/2022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63991-25CA-4493-B7BC-6E5CE760B96B}" type="slidenum">
              <a:rPr lang="en-GB" smtClean="0"/>
              <a:t>‹#›</a:t>
            </a:fld>
            <a:endParaRPr lang="en-GB"/>
          </a:p>
        </p:txBody>
      </p:sp>
    </p:spTree>
    <p:extLst>
      <p:ext uri="{BB962C8B-B14F-4D97-AF65-F5344CB8AC3E}">
        <p14:creationId xmlns:p14="http://schemas.microsoft.com/office/powerpoint/2010/main" val="37538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presentation will cover all of the developments we’ve made to the TRICS software over the past three years and also what we have planned for the near future.</a:t>
            </a:r>
          </a:p>
        </p:txBody>
      </p:sp>
      <p:sp>
        <p:nvSpPr>
          <p:cNvPr id="4" name="Slide Number Placeholder 3"/>
          <p:cNvSpPr>
            <a:spLocks noGrp="1"/>
          </p:cNvSpPr>
          <p:nvPr>
            <p:ph type="sldNum" sz="quarter" idx="5"/>
          </p:nvPr>
        </p:nvSpPr>
        <p:spPr/>
        <p:txBody>
          <a:bodyPr/>
          <a:lstStyle/>
          <a:p>
            <a:fld id="{DD463991-25CA-4493-B7BC-6E5CE760B96B}" type="slidenum">
              <a:rPr lang="en-GB" smtClean="0"/>
              <a:t>1</a:t>
            </a:fld>
            <a:endParaRPr lang="en-GB"/>
          </a:p>
        </p:txBody>
      </p:sp>
    </p:spTree>
    <p:extLst>
      <p:ext uri="{BB962C8B-B14F-4D97-AF65-F5344CB8AC3E}">
        <p14:creationId xmlns:p14="http://schemas.microsoft.com/office/powerpoint/2010/main" val="67111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Clicking on the Exclamation Mark immediately to the left of the Use Class/Land Use Table button brings up this document, explaining in more detail the Not Known and n/a Use Class allocations found in TRICS.</a:t>
            </a:r>
          </a:p>
          <a:p>
            <a:endParaRPr lang="en-GB" dirty="0"/>
          </a:p>
        </p:txBody>
      </p:sp>
      <p:sp>
        <p:nvSpPr>
          <p:cNvPr id="4" name="Slide Number Placeholder 3"/>
          <p:cNvSpPr>
            <a:spLocks noGrp="1"/>
          </p:cNvSpPr>
          <p:nvPr>
            <p:ph type="sldNum" sz="quarter" idx="5"/>
          </p:nvPr>
        </p:nvSpPr>
        <p:spPr/>
        <p:txBody>
          <a:bodyPr/>
          <a:lstStyle/>
          <a:p>
            <a:fld id="{DD463991-25CA-4493-B7BC-6E5CE760B96B}" type="slidenum">
              <a:rPr lang="en-GB" smtClean="0"/>
              <a:t>10</a:t>
            </a:fld>
            <a:endParaRPr lang="en-GB"/>
          </a:p>
        </p:txBody>
      </p:sp>
    </p:spTree>
    <p:extLst>
      <p:ext uri="{BB962C8B-B14F-4D97-AF65-F5344CB8AC3E}">
        <p14:creationId xmlns:p14="http://schemas.microsoft.com/office/powerpoint/2010/main" val="1570719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subjective judgements on 02/ Employment surveys is not possible, it is important to keep the breakdown of Site Operations for TRICS users when looking at various sites in the same land use, as they can vary dramatically in nature.</a:t>
            </a:r>
          </a:p>
          <a:p>
            <a:endParaRPr lang="en-GB" dirty="0"/>
          </a:p>
          <a:p>
            <a:r>
              <a:rPr lang="en-GB" dirty="0"/>
              <a:t>Therefore, we have introduced a new Site Operations table for all 02/ Employment surveys.</a:t>
            </a:r>
          </a:p>
        </p:txBody>
      </p:sp>
      <p:sp>
        <p:nvSpPr>
          <p:cNvPr id="4" name="Slide Number Placeholder 3"/>
          <p:cNvSpPr>
            <a:spLocks noGrp="1"/>
          </p:cNvSpPr>
          <p:nvPr>
            <p:ph type="sldNum" sz="quarter" idx="5"/>
          </p:nvPr>
        </p:nvSpPr>
        <p:spPr/>
        <p:txBody>
          <a:bodyPr/>
          <a:lstStyle/>
          <a:p>
            <a:fld id="{DD463991-25CA-4493-B7BC-6E5CE760B96B}" type="slidenum">
              <a:rPr lang="en-GB" smtClean="0"/>
              <a:t>11</a:t>
            </a:fld>
            <a:endParaRPr lang="en-GB"/>
          </a:p>
        </p:txBody>
      </p:sp>
    </p:spTree>
    <p:extLst>
      <p:ext uri="{BB962C8B-B14F-4D97-AF65-F5344CB8AC3E}">
        <p14:creationId xmlns:p14="http://schemas.microsoft.com/office/powerpoint/2010/main" val="1875633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example of the Site Operations table along with relevant definitions for each category, which are shown when clicking the question mark directly to the right of the Breakdown of Site Operations header.</a:t>
            </a:r>
          </a:p>
        </p:txBody>
      </p:sp>
      <p:sp>
        <p:nvSpPr>
          <p:cNvPr id="4" name="Slide Number Placeholder 3"/>
          <p:cNvSpPr>
            <a:spLocks noGrp="1"/>
          </p:cNvSpPr>
          <p:nvPr>
            <p:ph type="sldNum" sz="quarter" idx="5"/>
          </p:nvPr>
        </p:nvSpPr>
        <p:spPr/>
        <p:txBody>
          <a:bodyPr/>
          <a:lstStyle/>
          <a:p>
            <a:fld id="{DD463991-25CA-4493-B7BC-6E5CE760B96B}" type="slidenum">
              <a:rPr lang="en-GB" smtClean="0"/>
              <a:t>12</a:t>
            </a:fld>
            <a:endParaRPr lang="en-GB"/>
          </a:p>
        </p:txBody>
      </p:sp>
    </p:spTree>
    <p:extLst>
      <p:ext uri="{BB962C8B-B14F-4D97-AF65-F5344CB8AC3E}">
        <p14:creationId xmlns:p14="http://schemas.microsoft.com/office/powerpoint/2010/main" val="2022326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let’s look at the TRICS Good Practice Guide.</a:t>
            </a:r>
          </a:p>
          <a:p>
            <a:endParaRPr lang="en-GB" dirty="0"/>
          </a:p>
          <a:p>
            <a:r>
              <a:rPr lang="en-GB" dirty="0"/>
              <a:t>The Good Practice Guide hadn’t been updated properly for a few years so with the extra time afforded to the team due to the low number of surveys carried out in 2020, the document was given a complete overhaul for release in the December update of TRICS.</a:t>
            </a:r>
          </a:p>
          <a:p>
            <a:endParaRPr lang="en-GB" dirty="0"/>
          </a:p>
          <a:p>
            <a:r>
              <a:rPr lang="en-GB" dirty="0"/>
              <a:t>The fully updated document almost doubled in size from 39 pages up to 65, with many added and expanded sections to cover all the recent developments made to the TRICS software and how it’s used by the industry.</a:t>
            </a:r>
          </a:p>
        </p:txBody>
      </p:sp>
      <p:sp>
        <p:nvSpPr>
          <p:cNvPr id="4" name="Slide Number Placeholder 3"/>
          <p:cNvSpPr>
            <a:spLocks noGrp="1"/>
          </p:cNvSpPr>
          <p:nvPr>
            <p:ph type="sldNum" sz="quarter" idx="5"/>
          </p:nvPr>
        </p:nvSpPr>
        <p:spPr/>
        <p:txBody>
          <a:bodyPr/>
          <a:lstStyle/>
          <a:p>
            <a:fld id="{DD463991-25CA-4493-B7BC-6E5CE760B96B}" type="slidenum">
              <a:rPr lang="en-GB" smtClean="0"/>
              <a:t>13</a:t>
            </a:fld>
            <a:endParaRPr lang="en-GB"/>
          </a:p>
        </p:txBody>
      </p:sp>
    </p:spTree>
    <p:extLst>
      <p:ext uri="{BB962C8B-B14F-4D97-AF65-F5344CB8AC3E}">
        <p14:creationId xmlns:p14="http://schemas.microsoft.com/office/powerpoint/2010/main" val="320275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TRICS Good Practice Guide is available to download from the TRICS website, under the Training tab or the Technical Notes &amp; Guidance section of the Publications tab. </a:t>
            </a:r>
          </a:p>
        </p:txBody>
      </p:sp>
      <p:sp>
        <p:nvSpPr>
          <p:cNvPr id="4" name="Slide Number Placeholder 3"/>
          <p:cNvSpPr>
            <a:spLocks noGrp="1"/>
          </p:cNvSpPr>
          <p:nvPr>
            <p:ph type="sldNum" sz="quarter" idx="5"/>
          </p:nvPr>
        </p:nvSpPr>
        <p:spPr/>
        <p:txBody>
          <a:bodyPr/>
          <a:lstStyle/>
          <a:p>
            <a:fld id="{DD463991-25CA-4493-B7BC-6E5CE760B96B}" type="slidenum">
              <a:rPr lang="en-GB" smtClean="0"/>
              <a:t>14</a:t>
            </a:fld>
            <a:endParaRPr lang="en-GB"/>
          </a:p>
        </p:txBody>
      </p:sp>
    </p:spTree>
    <p:extLst>
      <p:ext uri="{BB962C8B-B14F-4D97-AF65-F5344CB8AC3E}">
        <p14:creationId xmlns:p14="http://schemas.microsoft.com/office/powerpoint/2010/main" val="2553332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TRICS Good Practice Guide is also always available for reference while using the TRICS software, as shown here.</a:t>
            </a:r>
          </a:p>
        </p:txBody>
      </p:sp>
      <p:sp>
        <p:nvSpPr>
          <p:cNvPr id="4" name="Slide Number Placeholder 3"/>
          <p:cNvSpPr>
            <a:spLocks noGrp="1"/>
          </p:cNvSpPr>
          <p:nvPr>
            <p:ph type="sldNum" sz="quarter" idx="5"/>
          </p:nvPr>
        </p:nvSpPr>
        <p:spPr/>
        <p:txBody>
          <a:bodyPr/>
          <a:lstStyle/>
          <a:p>
            <a:fld id="{DD463991-25CA-4493-B7BC-6E5CE760B96B}" type="slidenum">
              <a:rPr lang="en-GB" smtClean="0"/>
              <a:t>15</a:t>
            </a:fld>
            <a:endParaRPr lang="en-GB"/>
          </a:p>
        </p:txBody>
      </p:sp>
    </p:spTree>
    <p:extLst>
      <p:ext uri="{BB962C8B-B14F-4D97-AF65-F5344CB8AC3E}">
        <p14:creationId xmlns:p14="http://schemas.microsoft.com/office/powerpoint/2010/main" val="3163106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were four new sections added to the TRICS Good Practice Guide in 2020, increasing the total from 19 to 23.</a:t>
            </a:r>
          </a:p>
          <a:p>
            <a:endParaRPr lang="en-GB" dirty="0"/>
          </a:p>
          <a:p>
            <a:r>
              <a:rPr lang="en-GB" dirty="0"/>
              <a:t>The first new section was an explanation on how TRICS defines Gross Floor Area, one of the most common queries from our users.</a:t>
            </a:r>
          </a:p>
          <a:p>
            <a:endParaRPr lang="en-GB" dirty="0"/>
          </a:p>
          <a:p>
            <a:r>
              <a:rPr lang="en-GB" dirty="0"/>
              <a:t>The next new section goes through the maths involved with calculating TRICS trip rates, another common query from our users.</a:t>
            </a:r>
          </a:p>
          <a:p>
            <a:endParaRPr lang="en-GB" dirty="0"/>
          </a:p>
          <a:p>
            <a:r>
              <a:rPr lang="en-GB" dirty="0"/>
              <a:t>One of the expanded sections is related to weighting factors in trip rate calculations and this had an extra part written to go through the manual deselection of sites.</a:t>
            </a:r>
          </a:p>
        </p:txBody>
      </p:sp>
      <p:sp>
        <p:nvSpPr>
          <p:cNvPr id="4" name="Slide Number Placeholder 3"/>
          <p:cNvSpPr>
            <a:spLocks noGrp="1"/>
          </p:cNvSpPr>
          <p:nvPr>
            <p:ph type="sldNum" sz="quarter" idx="5"/>
          </p:nvPr>
        </p:nvSpPr>
        <p:spPr/>
        <p:txBody>
          <a:bodyPr/>
          <a:lstStyle/>
          <a:p>
            <a:fld id="{DD463991-25CA-4493-B7BC-6E5CE760B96B}" type="slidenum">
              <a:rPr lang="en-GB" smtClean="0"/>
              <a:t>16</a:t>
            </a:fld>
            <a:endParaRPr lang="en-GB"/>
          </a:p>
        </p:txBody>
      </p:sp>
    </p:spTree>
    <p:extLst>
      <p:ext uri="{BB962C8B-B14F-4D97-AF65-F5344CB8AC3E}">
        <p14:creationId xmlns:p14="http://schemas.microsoft.com/office/powerpoint/2010/main" val="2782300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Two other new sections have been added to the TRICS Good Practice Guide, “Understanding the TRICS Vehicle Occupants count” and “Understanding the TRICS Servicing Vehicles count”.</a:t>
            </a:r>
          </a:p>
          <a:p>
            <a:endParaRPr lang="en-GB" dirty="0"/>
          </a:p>
          <a:p>
            <a:r>
              <a:rPr lang="en-GB" dirty="0"/>
              <a:t>All five of these sections have been added to the TRICS Good Practice Guide because they are some of the most common queries received into the support@trics.org inbox. By adding sections to the TRICS Good Practice Guide related to them, it becomes easier for users to find the answers while using the TRICS software.</a:t>
            </a:r>
          </a:p>
        </p:txBody>
      </p:sp>
      <p:sp>
        <p:nvSpPr>
          <p:cNvPr id="4" name="Slide Number Placeholder 3"/>
          <p:cNvSpPr>
            <a:spLocks noGrp="1"/>
          </p:cNvSpPr>
          <p:nvPr>
            <p:ph type="sldNum" sz="quarter" idx="5"/>
          </p:nvPr>
        </p:nvSpPr>
        <p:spPr/>
        <p:txBody>
          <a:bodyPr/>
          <a:lstStyle/>
          <a:p>
            <a:fld id="{DD463991-25CA-4493-B7BC-6E5CE760B96B}" type="slidenum">
              <a:rPr lang="en-GB" smtClean="0"/>
              <a:t>17</a:t>
            </a:fld>
            <a:endParaRPr lang="en-GB"/>
          </a:p>
        </p:txBody>
      </p:sp>
    </p:spTree>
    <p:extLst>
      <p:ext uri="{BB962C8B-B14F-4D97-AF65-F5344CB8AC3E}">
        <p14:creationId xmlns:p14="http://schemas.microsoft.com/office/powerpoint/2010/main" val="3993105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the new section in the Good Practice Guide relating to “Understanding the TRICS Vehicle Occupants count”, there is now a “Note on car sharing and vehicle occupants inclusion” in the Survey Days tab of each survey when viewing the Vehicle Occupants count.</a:t>
            </a:r>
          </a:p>
        </p:txBody>
      </p:sp>
      <p:sp>
        <p:nvSpPr>
          <p:cNvPr id="4" name="Slide Number Placeholder 3"/>
          <p:cNvSpPr>
            <a:spLocks noGrp="1"/>
          </p:cNvSpPr>
          <p:nvPr>
            <p:ph type="sldNum" sz="quarter" idx="5"/>
          </p:nvPr>
        </p:nvSpPr>
        <p:spPr/>
        <p:txBody>
          <a:bodyPr/>
          <a:lstStyle/>
          <a:p>
            <a:fld id="{DD463991-25CA-4493-B7BC-6E5CE760B96B}" type="slidenum">
              <a:rPr lang="en-GB" smtClean="0"/>
              <a:t>18</a:t>
            </a:fld>
            <a:endParaRPr lang="en-GB"/>
          </a:p>
        </p:txBody>
      </p:sp>
    </p:spTree>
    <p:extLst>
      <p:ext uri="{BB962C8B-B14F-4D97-AF65-F5344CB8AC3E}">
        <p14:creationId xmlns:p14="http://schemas.microsoft.com/office/powerpoint/2010/main" val="655580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series of recent research projects into trips rates and their relation with Region, Location Type and other filtering criteria has led to a much needed expansion to the section of the TRICS Good Practice Guide covering these.</a:t>
            </a:r>
          </a:p>
          <a:p>
            <a:endParaRPr lang="en-GB" dirty="0"/>
          </a:p>
          <a:p>
            <a:r>
              <a:rPr lang="en-GB" dirty="0"/>
              <a:t>Other expanded sections of the overhauled document include those covering “Using older TRICS data”, “Avoiding the production of pre-determined trip rates”, “Mixed use sites” and “Correct presentation of trip rates and methods”.</a:t>
            </a:r>
          </a:p>
          <a:p>
            <a:endParaRPr lang="en-GB" dirty="0"/>
          </a:p>
          <a:p>
            <a:r>
              <a:rPr lang="en-GB" dirty="0"/>
              <a:t>One of the major additions to the TRICS Good Practice Guide comes in the new Appendix, where a full working example of a TRICS Trip Rate calculation is laid out, with screenshots and explanations to help with further understanding. </a:t>
            </a:r>
          </a:p>
        </p:txBody>
      </p:sp>
      <p:sp>
        <p:nvSpPr>
          <p:cNvPr id="4" name="Slide Number Placeholder 3"/>
          <p:cNvSpPr>
            <a:spLocks noGrp="1"/>
          </p:cNvSpPr>
          <p:nvPr>
            <p:ph type="sldNum" sz="quarter" idx="5"/>
          </p:nvPr>
        </p:nvSpPr>
        <p:spPr/>
        <p:txBody>
          <a:bodyPr/>
          <a:lstStyle/>
          <a:p>
            <a:fld id="{DD463991-25CA-4493-B7BC-6E5CE760B96B}" type="slidenum">
              <a:rPr lang="en-GB" smtClean="0"/>
              <a:t>19</a:t>
            </a:fld>
            <a:endParaRPr lang="en-GB"/>
          </a:p>
        </p:txBody>
      </p:sp>
    </p:spTree>
    <p:extLst>
      <p:ext uri="{BB962C8B-B14F-4D97-AF65-F5344CB8AC3E}">
        <p14:creationId xmlns:p14="http://schemas.microsoft.com/office/powerpoint/2010/main" val="222358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morning I’m going to speak about a few things we’ve done since 2020 to develop the TRICS system.</a:t>
            </a:r>
          </a:p>
          <a:p>
            <a:endParaRPr lang="en-GB" dirty="0"/>
          </a:p>
          <a:p>
            <a:r>
              <a:rPr lang="en-GB" dirty="0"/>
              <a:t>First, I’m going to look at the changes we needed to make to the software when the new Use Classes document was released in the summer of 2020.</a:t>
            </a:r>
          </a:p>
          <a:p>
            <a:endParaRPr lang="en-GB" dirty="0"/>
          </a:p>
          <a:p>
            <a:r>
              <a:rPr lang="en-GB" dirty="0"/>
              <a:t>Next, I’ll look at the significant changes made to the Good Practice Guide, including some new features.</a:t>
            </a:r>
          </a:p>
          <a:p>
            <a:endParaRPr lang="en-GB" dirty="0"/>
          </a:p>
          <a:p>
            <a:r>
              <a:rPr lang="en-GB" dirty="0"/>
              <a:t>Finally, I’ll go through the main system development changes we’ve made to the TRICS software across 2020, 2021 and 2022, of which there are quite a few!</a:t>
            </a:r>
          </a:p>
        </p:txBody>
      </p:sp>
      <p:sp>
        <p:nvSpPr>
          <p:cNvPr id="4" name="Slide Number Placeholder 3"/>
          <p:cNvSpPr>
            <a:spLocks noGrp="1"/>
          </p:cNvSpPr>
          <p:nvPr>
            <p:ph type="sldNum" sz="quarter" idx="5"/>
          </p:nvPr>
        </p:nvSpPr>
        <p:spPr/>
        <p:txBody>
          <a:bodyPr/>
          <a:lstStyle/>
          <a:p>
            <a:fld id="{DD463991-25CA-4493-B7BC-6E5CE760B96B}" type="slidenum">
              <a:rPr lang="en-GB" smtClean="0"/>
              <a:t>2</a:t>
            </a:fld>
            <a:endParaRPr lang="en-GB"/>
          </a:p>
        </p:txBody>
      </p:sp>
    </p:spTree>
    <p:extLst>
      <p:ext uri="{BB962C8B-B14F-4D97-AF65-F5344CB8AC3E}">
        <p14:creationId xmlns:p14="http://schemas.microsoft.com/office/powerpoint/2010/main" val="682287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the major update in December 2020, the TRICS Good Practice Guide is assessed every year and updated accordingly to ensure it’s always directly comparable to the most recent version of TRICS.</a:t>
            </a:r>
          </a:p>
          <a:p>
            <a:endParaRPr lang="en-GB" dirty="0"/>
          </a:p>
          <a:p>
            <a:r>
              <a:rPr lang="en-GB" dirty="0"/>
              <a:t>Feedback relating to the TRICS Good Practice Guide is always welcome and the best and easiest way to provide it is via our Support inbox, support@trics.org.</a:t>
            </a:r>
          </a:p>
        </p:txBody>
      </p:sp>
      <p:sp>
        <p:nvSpPr>
          <p:cNvPr id="4" name="Slide Number Placeholder 3"/>
          <p:cNvSpPr>
            <a:spLocks noGrp="1"/>
          </p:cNvSpPr>
          <p:nvPr>
            <p:ph type="sldNum" sz="quarter" idx="5"/>
          </p:nvPr>
        </p:nvSpPr>
        <p:spPr/>
        <p:txBody>
          <a:bodyPr/>
          <a:lstStyle/>
          <a:p>
            <a:fld id="{DD463991-25CA-4493-B7BC-6E5CE760B96B}" type="slidenum">
              <a:rPr lang="en-GB" smtClean="0"/>
              <a:t>20</a:t>
            </a:fld>
            <a:endParaRPr lang="en-GB"/>
          </a:p>
        </p:txBody>
      </p:sp>
    </p:spTree>
    <p:extLst>
      <p:ext uri="{BB962C8B-B14F-4D97-AF65-F5344CB8AC3E}">
        <p14:creationId xmlns:p14="http://schemas.microsoft.com/office/powerpoint/2010/main" val="819096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way to contact the TRICS team is via a link in the TRICS software. This contact form sends an e-mail directly to the support@trics.org inbox without the need to use your own Outlook or Gmail, etc.</a:t>
            </a:r>
          </a:p>
        </p:txBody>
      </p:sp>
      <p:sp>
        <p:nvSpPr>
          <p:cNvPr id="4" name="Slide Number Placeholder 3"/>
          <p:cNvSpPr>
            <a:spLocks noGrp="1"/>
          </p:cNvSpPr>
          <p:nvPr>
            <p:ph type="sldNum" sz="quarter" idx="5"/>
          </p:nvPr>
        </p:nvSpPr>
        <p:spPr/>
        <p:txBody>
          <a:bodyPr/>
          <a:lstStyle/>
          <a:p>
            <a:fld id="{DD463991-25CA-4493-B7BC-6E5CE760B96B}" type="slidenum">
              <a:rPr lang="en-GB" smtClean="0"/>
              <a:t>21</a:t>
            </a:fld>
            <a:endParaRPr lang="en-GB"/>
          </a:p>
        </p:txBody>
      </p:sp>
    </p:spTree>
    <p:extLst>
      <p:ext uri="{BB962C8B-B14F-4D97-AF65-F5344CB8AC3E}">
        <p14:creationId xmlns:p14="http://schemas.microsoft.com/office/powerpoint/2010/main" val="3013191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I’ll explain some of the most important system development changes we’ve made over the past few years, beginning with 2020.</a:t>
            </a:r>
          </a:p>
          <a:p>
            <a:endParaRPr lang="en-GB" dirty="0"/>
          </a:p>
          <a:p>
            <a:r>
              <a:rPr lang="en-GB" dirty="0"/>
              <a:t>One of the major changes made behind the scenes in 2020 was the server upgrade, to improve the TRICS system’s performance, speed and security.</a:t>
            </a:r>
          </a:p>
        </p:txBody>
      </p:sp>
      <p:sp>
        <p:nvSpPr>
          <p:cNvPr id="4" name="Slide Number Placeholder 3"/>
          <p:cNvSpPr>
            <a:spLocks noGrp="1"/>
          </p:cNvSpPr>
          <p:nvPr>
            <p:ph type="sldNum" sz="quarter" idx="5"/>
          </p:nvPr>
        </p:nvSpPr>
        <p:spPr/>
        <p:txBody>
          <a:bodyPr/>
          <a:lstStyle/>
          <a:p>
            <a:fld id="{DD463991-25CA-4493-B7BC-6E5CE760B96B}" type="slidenum">
              <a:rPr lang="en-GB" smtClean="0"/>
              <a:t>22</a:t>
            </a:fld>
            <a:endParaRPr lang="en-GB"/>
          </a:p>
        </p:txBody>
      </p:sp>
    </p:spTree>
    <p:extLst>
      <p:ext uri="{BB962C8B-B14F-4D97-AF65-F5344CB8AC3E}">
        <p14:creationId xmlns:p14="http://schemas.microsoft.com/office/powerpoint/2010/main" val="2764443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viewing a list of sites, in this example 03/A Houses Privately Owned, revised highlighting has been adopted to identify SAM surveys, as well as any surveys carried out during a COVID restrictions scenario.</a:t>
            </a:r>
          </a:p>
          <a:p>
            <a:endParaRPr lang="en-GB" dirty="0"/>
          </a:p>
          <a:p>
            <a:r>
              <a:rPr lang="en-GB" dirty="0"/>
              <a:t>All SAM surveys, which are Level 3 Travel Plan surveys, are now highlighted in orange and surveys carried out under COVID restrictions on movement are highlighted in green. In case a survey is both a SAM survey and undertaken during COVID restrictions, the addition of a small exclamation mark to the right of the site reference has been added to make this clear.</a:t>
            </a:r>
          </a:p>
        </p:txBody>
      </p:sp>
      <p:sp>
        <p:nvSpPr>
          <p:cNvPr id="4" name="Slide Number Placeholder 3"/>
          <p:cNvSpPr>
            <a:spLocks noGrp="1"/>
          </p:cNvSpPr>
          <p:nvPr>
            <p:ph type="sldNum" sz="quarter" idx="5"/>
          </p:nvPr>
        </p:nvSpPr>
        <p:spPr/>
        <p:txBody>
          <a:bodyPr/>
          <a:lstStyle/>
          <a:p>
            <a:fld id="{DD463991-25CA-4493-B7BC-6E5CE760B96B}" type="slidenum">
              <a:rPr lang="en-GB" smtClean="0"/>
              <a:t>23</a:t>
            </a:fld>
            <a:endParaRPr lang="en-GB"/>
          </a:p>
        </p:txBody>
      </p:sp>
    </p:spTree>
    <p:extLst>
      <p:ext uri="{BB962C8B-B14F-4D97-AF65-F5344CB8AC3E}">
        <p14:creationId xmlns:p14="http://schemas.microsoft.com/office/powerpoint/2010/main" val="3663009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viewing an individual site, all surveys from mid 2020 now show whether a survey was carried out under any COVID-19 restrictions limiting movement, which you can see in the left-hand screenshot.</a:t>
            </a:r>
          </a:p>
          <a:p>
            <a:endParaRPr lang="en-GB" dirty="0"/>
          </a:p>
          <a:p>
            <a:r>
              <a:rPr lang="en-GB" dirty="0"/>
              <a:t>The right-hand screenshot shows the site selection page within the Calculate Trip Rate process. The 2023 update to the TRICS Good Practice Guide will include an additional section giving more detail about how TRICS has no opinion on whether these surveys should or should not be used in a trip rate calculation.</a:t>
            </a:r>
          </a:p>
        </p:txBody>
      </p:sp>
      <p:sp>
        <p:nvSpPr>
          <p:cNvPr id="4" name="Slide Number Placeholder 3"/>
          <p:cNvSpPr>
            <a:spLocks noGrp="1"/>
          </p:cNvSpPr>
          <p:nvPr>
            <p:ph type="sldNum" sz="quarter" idx="5"/>
          </p:nvPr>
        </p:nvSpPr>
        <p:spPr/>
        <p:txBody>
          <a:bodyPr/>
          <a:lstStyle/>
          <a:p>
            <a:fld id="{DD463991-25CA-4493-B7BC-6E5CE760B96B}" type="slidenum">
              <a:rPr lang="en-GB" smtClean="0"/>
              <a:t>24</a:t>
            </a:fld>
            <a:endParaRPr lang="en-GB"/>
          </a:p>
        </p:txBody>
      </p:sp>
    </p:spTree>
    <p:extLst>
      <p:ext uri="{BB962C8B-B14F-4D97-AF65-F5344CB8AC3E}">
        <p14:creationId xmlns:p14="http://schemas.microsoft.com/office/powerpoint/2010/main" val="1142649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Clicking the COVID-19 Restrictions exclamation mark anywhere in the software gives a full explanation as to what TRICS counts as a movement restriction.</a:t>
            </a:r>
          </a:p>
        </p:txBody>
      </p:sp>
      <p:sp>
        <p:nvSpPr>
          <p:cNvPr id="4" name="Slide Number Placeholder 3"/>
          <p:cNvSpPr>
            <a:spLocks noGrp="1"/>
          </p:cNvSpPr>
          <p:nvPr>
            <p:ph type="sldNum" sz="quarter" idx="5"/>
          </p:nvPr>
        </p:nvSpPr>
        <p:spPr/>
        <p:txBody>
          <a:bodyPr/>
          <a:lstStyle/>
          <a:p>
            <a:fld id="{DD463991-25CA-4493-B7BC-6E5CE760B96B}" type="slidenum">
              <a:rPr lang="en-GB" smtClean="0"/>
              <a:t>25</a:t>
            </a:fld>
            <a:endParaRPr lang="en-GB"/>
          </a:p>
        </p:txBody>
      </p:sp>
    </p:spTree>
    <p:extLst>
      <p:ext uri="{BB962C8B-B14F-4D97-AF65-F5344CB8AC3E}">
        <p14:creationId xmlns:p14="http://schemas.microsoft.com/office/powerpoint/2010/main" val="2801803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was decided to introduce several new land uses for forthcoming survey programmes. The first is the 01/R Trade Shop, defined as an individual store specialising in traders' equipment. Note that these are trade counter sites, </a:t>
            </a:r>
            <a:r>
              <a:rPr lang="en-GB" dirty="0" err="1"/>
              <a:t>eg</a:t>
            </a:r>
            <a:r>
              <a:rPr lang="en-GB" dirty="0"/>
              <a:t> Screwfix, and not builders' merchants, </a:t>
            </a:r>
            <a:r>
              <a:rPr lang="en-GB" dirty="0" err="1"/>
              <a:t>eg</a:t>
            </a:r>
            <a:r>
              <a:rPr lang="en-GB" dirty="0"/>
              <a:t> Jewson, which fall under the 01/L Builders’ Merchant sub-category. The site may be part of a retail park but the site details and survey should only include the individual store element.</a:t>
            </a:r>
          </a:p>
        </p:txBody>
      </p:sp>
      <p:sp>
        <p:nvSpPr>
          <p:cNvPr id="4" name="Slide Number Placeholder 3"/>
          <p:cNvSpPr>
            <a:spLocks noGrp="1"/>
          </p:cNvSpPr>
          <p:nvPr>
            <p:ph type="sldNum" sz="quarter" idx="5"/>
          </p:nvPr>
        </p:nvSpPr>
        <p:spPr/>
        <p:txBody>
          <a:bodyPr/>
          <a:lstStyle/>
          <a:p>
            <a:fld id="{DD463991-25CA-4493-B7BC-6E5CE760B96B}" type="slidenum">
              <a:rPr lang="en-GB" smtClean="0"/>
              <a:t>26</a:t>
            </a:fld>
            <a:endParaRPr lang="en-GB"/>
          </a:p>
        </p:txBody>
      </p:sp>
    </p:spTree>
    <p:extLst>
      <p:ext uri="{BB962C8B-B14F-4D97-AF65-F5344CB8AC3E}">
        <p14:creationId xmlns:p14="http://schemas.microsoft.com/office/powerpoint/2010/main" val="708919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land use introduced at this point was the 01/S Mixed Bargain Retail Unit, defined as a store offering a mix of food and non-food household and entertainment items at low prices, </a:t>
            </a:r>
            <a:r>
              <a:rPr lang="en-GB" dirty="0" err="1"/>
              <a:t>eg</a:t>
            </a:r>
            <a:r>
              <a:rPr lang="en-GB" dirty="0"/>
              <a:t> B&amp;M Home Store, Pound Stretcher, etc. The site may be part of a retail park but the site details and survey should only include the individual store element.</a:t>
            </a:r>
          </a:p>
        </p:txBody>
      </p:sp>
      <p:sp>
        <p:nvSpPr>
          <p:cNvPr id="4" name="Slide Number Placeholder 3"/>
          <p:cNvSpPr>
            <a:spLocks noGrp="1"/>
          </p:cNvSpPr>
          <p:nvPr>
            <p:ph type="sldNum" sz="quarter" idx="5"/>
          </p:nvPr>
        </p:nvSpPr>
        <p:spPr/>
        <p:txBody>
          <a:bodyPr/>
          <a:lstStyle/>
          <a:p>
            <a:fld id="{DD463991-25CA-4493-B7BC-6E5CE760B96B}" type="slidenum">
              <a:rPr lang="en-GB" smtClean="0"/>
              <a:t>27</a:t>
            </a:fld>
            <a:endParaRPr lang="en-GB"/>
          </a:p>
        </p:txBody>
      </p:sp>
    </p:spTree>
    <p:extLst>
      <p:ext uri="{BB962C8B-B14F-4D97-AF65-F5344CB8AC3E}">
        <p14:creationId xmlns:p14="http://schemas.microsoft.com/office/powerpoint/2010/main" val="2279271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third new land use added to the database towards the end of 2020 was the 06/K Café land use, defined as a single café without a drive through facility, including sit-in facilities. It may be within a retail or leisure park but the site details and survey should only include the coffee shop. This has the same format as some other land uses in the 06/ land use category, including 06/B Restaurant.</a:t>
            </a:r>
          </a:p>
        </p:txBody>
      </p:sp>
      <p:sp>
        <p:nvSpPr>
          <p:cNvPr id="4" name="Slide Number Placeholder 3"/>
          <p:cNvSpPr>
            <a:spLocks noGrp="1"/>
          </p:cNvSpPr>
          <p:nvPr>
            <p:ph type="sldNum" sz="quarter" idx="5"/>
          </p:nvPr>
        </p:nvSpPr>
        <p:spPr/>
        <p:txBody>
          <a:bodyPr/>
          <a:lstStyle/>
          <a:p>
            <a:fld id="{DD463991-25CA-4493-B7BC-6E5CE760B96B}" type="slidenum">
              <a:rPr lang="en-GB" smtClean="0"/>
              <a:t>28</a:t>
            </a:fld>
            <a:endParaRPr lang="en-GB"/>
          </a:p>
        </p:txBody>
      </p:sp>
    </p:spTree>
    <p:extLst>
      <p:ext uri="{BB962C8B-B14F-4D97-AF65-F5344CB8AC3E}">
        <p14:creationId xmlns:p14="http://schemas.microsoft.com/office/powerpoint/2010/main" val="3559230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final new land use introduced in 2020 was 06/L Banqueting Centre, defined as a wedding or celebration facility catering for large events, with the main activity taking place being banqueting. Examples may include purpose-built banqueting facilities, stately homes and gardens, and specific events venues, excluding conference centres and hotels, although some accommodation facilities at the site may be present. </a:t>
            </a:r>
          </a:p>
        </p:txBody>
      </p:sp>
      <p:sp>
        <p:nvSpPr>
          <p:cNvPr id="4" name="Slide Number Placeholder 3"/>
          <p:cNvSpPr>
            <a:spLocks noGrp="1"/>
          </p:cNvSpPr>
          <p:nvPr>
            <p:ph type="sldNum" sz="quarter" idx="5"/>
          </p:nvPr>
        </p:nvSpPr>
        <p:spPr/>
        <p:txBody>
          <a:bodyPr/>
          <a:lstStyle/>
          <a:p>
            <a:fld id="{DD463991-25CA-4493-B7BC-6E5CE760B96B}" type="slidenum">
              <a:rPr lang="en-GB" smtClean="0"/>
              <a:t>29</a:t>
            </a:fld>
            <a:endParaRPr lang="en-GB"/>
          </a:p>
        </p:txBody>
      </p:sp>
    </p:spTree>
    <p:extLst>
      <p:ext uri="{BB962C8B-B14F-4D97-AF65-F5344CB8AC3E}">
        <p14:creationId xmlns:p14="http://schemas.microsoft.com/office/powerpoint/2010/main" val="3921366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last time we held a User Meeting and went through the system developments was back in November 2019 so, first, let’s start with what we’ve not been able to tell you about 2020.</a:t>
            </a:r>
          </a:p>
          <a:p>
            <a:endParaRPr lang="en-GB" dirty="0"/>
          </a:p>
          <a:p>
            <a:r>
              <a:rPr lang="en-GB" dirty="0"/>
              <a:t>On 21</a:t>
            </a:r>
            <a:r>
              <a:rPr lang="en-GB" baseline="30000" dirty="0"/>
              <a:t>st</a:t>
            </a:r>
            <a:r>
              <a:rPr lang="en-GB" dirty="0"/>
              <a:t> July, the government published the Town and Country Planning Regulations 2020, a use classes amendment document covering England. This was to come into force on 1</a:t>
            </a:r>
            <a:r>
              <a:rPr lang="en-GB" baseline="30000" dirty="0"/>
              <a:t>st</a:t>
            </a:r>
            <a:r>
              <a:rPr lang="en-GB" dirty="0"/>
              <a:t> September 2020, with the old use classes phased out completely after a transitional period of 12 months.</a:t>
            </a:r>
          </a:p>
          <a:p>
            <a:endParaRPr lang="en-GB" dirty="0"/>
          </a:p>
          <a:p>
            <a:r>
              <a:rPr lang="en-GB" dirty="0"/>
              <a:t>Several Use Classes were removed in the new document, including A, B1(a) and D, with several new Use Classes added, including E, F1 and F2.</a:t>
            </a:r>
          </a:p>
        </p:txBody>
      </p:sp>
      <p:sp>
        <p:nvSpPr>
          <p:cNvPr id="4" name="Slide Number Placeholder 3"/>
          <p:cNvSpPr>
            <a:spLocks noGrp="1"/>
          </p:cNvSpPr>
          <p:nvPr>
            <p:ph type="sldNum" sz="quarter" idx="5"/>
          </p:nvPr>
        </p:nvSpPr>
        <p:spPr/>
        <p:txBody>
          <a:bodyPr/>
          <a:lstStyle/>
          <a:p>
            <a:fld id="{DD463991-25CA-4493-B7BC-6E5CE760B96B}" type="slidenum">
              <a:rPr lang="en-GB" smtClean="0"/>
              <a:t>3</a:t>
            </a:fld>
            <a:endParaRPr lang="en-GB"/>
          </a:p>
        </p:txBody>
      </p:sp>
    </p:spTree>
    <p:extLst>
      <p:ext uri="{BB962C8B-B14F-4D97-AF65-F5344CB8AC3E}">
        <p14:creationId xmlns:p14="http://schemas.microsoft.com/office/powerpoint/2010/main" val="3858234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every survey in any land use, a new explanatory note has been added at the bottom of the parking tab on each TRICS survey, to clarify exactly what is meant by each of the sections found on this page.</a:t>
            </a:r>
          </a:p>
          <a:p>
            <a:endParaRPr lang="en-GB" dirty="0"/>
          </a:p>
          <a:p>
            <a:r>
              <a:rPr lang="en-GB" dirty="0"/>
              <a:t>This includes information on both the on-site and off-site parking sections.</a:t>
            </a:r>
          </a:p>
        </p:txBody>
      </p:sp>
      <p:sp>
        <p:nvSpPr>
          <p:cNvPr id="4" name="Slide Number Placeholder 3"/>
          <p:cNvSpPr>
            <a:spLocks noGrp="1"/>
          </p:cNvSpPr>
          <p:nvPr>
            <p:ph type="sldNum" sz="quarter" idx="5"/>
          </p:nvPr>
        </p:nvSpPr>
        <p:spPr/>
        <p:txBody>
          <a:bodyPr/>
          <a:lstStyle/>
          <a:p>
            <a:fld id="{DD463991-25CA-4493-B7BC-6E5CE760B96B}" type="slidenum">
              <a:rPr lang="en-GB" smtClean="0"/>
              <a:t>30</a:t>
            </a:fld>
            <a:endParaRPr lang="en-GB"/>
          </a:p>
        </p:txBody>
      </p:sp>
    </p:spTree>
    <p:extLst>
      <p:ext uri="{BB962C8B-B14F-4D97-AF65-F5344CB8AC3E}">
        <p14:creationId xmlns:p14="http://schemas.microsoft.com/office/powerpoint/2010/main" val="1727049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both the Survey Days tab and Calculate Trip Rate tab, the various modes used by people visiting the site have been rearranged and grouped together into more sensible categories.</a:t>
            </a:r>
          </a:p>
          <a:p>
            <a:endParaRPr lang="en-GB"/>
          </a:p>
          <a:p>
            <a:r>
              <a:rPr lang="en-GB"/>
              <a:t>The modes contributing to the Total Vehicles counts have been grouped together, with the modes only contributing to Total People counts below.</a:t>
            </a:r>
          </a:p>
        </p:txBody>
      </p:sp>
      <p:sp>
        <p:nvSpPr>
          <p:cNvPr id="4" name="Slide Number Placeholder 3"/>
          <p:cNvSpPr>
            <a:spLocks noGrp="1"/>
          </p:cNvSpPr>
          <p:nvPr>
            <p:ph type="sldNum" sz="quarter" idx="5"/>
          </p:nvPr>
        </p:nvSpPr>
        <p:spPr/>
        <p:txBody>
          <a:bodyPr/>
          <a:lstStyle/>
          <a:p>
            <a:fld id="{DD463991-25CA-4493-B7BC-6E5CE760B96B}" type="slidenum">
              <a:rPr lang="en-GB" smtClean="0"/>
              <a:t>31</a:t>
            </a:fld>
            <a:endParaRPr lang="en-GB"/>
          </a:p>
        </p:txBody>
      </p:sp>
    </p:spTree>
    <p:extLst>
      <p:ext uri="{BB962C8B-B14F-4D97-AF65-F5344CB8AC3E}">
        <p14:creationId xmlns:p14="http://schemas.microsoft.com/office/powerpoint/2010/main" val="2095779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trip rate calculation process, it was decided to introduce a new live update on how many surveys remain within the sample when changes on the primary and secondary filtering pages are applied, including those removed due to re-survey protocols.</a:t>
            </a:r>
          </a:p>
          <a:p>
            <a:endParaRPr lang="en-GB" dirty="0"/>
          </a:p>
          <a:p>
            <a:r>
              <a:rPr lang="en-GB" dirty="0"/>
              <a:t>In the above example, there were 46 survey days included using the default settings for 01/A vehicles only surveys, with two re-surveys automatically removed. However, when the minimum date was changed from 01/01/14 to 01/01/17, the number in the green box reduces from 46 to 26, now with only one re-survey automatically removed.</a:t>
            </a:r>
          </a:p>
        </p:txBody>
      </p:sp>
      <p:sp>
        <p:nvSpPr>
          <p:cNvPr id="4" name="Slide Number Placeholder 3"/>
          <p:cNvSpPr>
            <a:spLocks noGrp="1"/>
          </p:cNvSpPr>
          <p:nvPr>
            <p:ph type="sldNum" sz="quarter" idx="5"/>
          </p:nvPr>
        </p:nvSpPr>
        <p:spPr/>
        <p:txBody>
          <a:bodyPr/>
          <a:lstStyle/>
          <a:p>
            <a:fld id="{DD463991-25CA-4493-B7BC-6E5CE760B96B}" type="slidenum">
              <a:rPr lang="en-GB" smtClean="0"/>
              <a:t>32</a:t>
            </a:fld>
            <a:endParaRPr lang="en-GB"/>
          </a:p>
        </p:txBody>
      </p:sp>
    </p:spTree>
    <p:extLst>
      <p:ext uri="{BB962C8B-B14F-4D97-AF65-F5344CB8AC3E}">
        <p14:creationId xmlns:p14="http://schemas.microsoft.com/office/powerpoint/2010/main" val="1817016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new secondary filter for 02/ Employment land uses has been introduced. This allows users to specify a minimum or maximum percentage of site operations to be present on site for each of the surveys to be included in the calculation and is especially useful for industrial estate surveys where the nature of each development can be quite different.</a:t>
            </a:r>
          </a:p>
        </p:txBody>
      </p:sp>
      <p:sp>
        <p:nvSpPr>
          <p:cNvPr id="4" name="Slide Number Placeholder 3"/>
          <p:cNvSpPr>
            <a:spLocks noGrp="1"/>
          </p:cNvSpPr>
          <p:nvPr>
            <p:ph type="sldNum" sz="quarter" idx="5"/>
          </p:nvPr>
        </p:nvSpPr>
        <p:spPr/>
        <p:txBody>
          <a:bodyPr/>
          <a:lstStyle/>
          <a:p>
            <a:fld id="{DD463991-25CA-4493-B7BC-6E5CE760B96B}" type="slidenum">
              <a:rPr lang="en-GB" smtClean="0"/>
              <a:t>33</a:t>
            </a:fld>
            <a:endParaRPr lang="en-GB"/>
          </a:p>
        </p:txBody>
      </p:sp>
    </p:spTree>
    <p:extLst>
      <p:ext uri="{BB962C8B-B14F-4D97-AF65-F5344CB8AC3E}">
        <p14:creationId xmlns:p14="http://schemas.microsoft.com/office/powerpoint/2010/main" val="1004212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on the secondary filtering stage of the Trip Rate calculation process, a new filter by Population within 500m range has been added to compliment the within 1 mile and within 5 miles filters.</a:t>
            </a:r>
          </a:p>
        </p:txBody>
      </p:sp>
      <p:sp>
        <p:nvSpPr>
          <p:cNvPr id="4" name="Slide Number Placeholder 3"/>
          <p:cNvSpPr>
            <a:spLocks noGrp="1"/>
          </p:cNvSpPr>
          <p:nvPr>
            <p:ph type="sldNum" sz="quarter" idx="5"/>
          </p:nvPr>
        </p:nvSpPr>
        <p:spPr/>
        <p:txBody>
          <a:bodyPr/>
          <a:lstStyle/>
          <a:p>
            <a:fld id="{DD463991-25CA-4493-B7BC-6E5CE760B96B}" type="slidenum">
              <a:rPr lang="en-GB" smtClean="0"/>
              <a:t>34</a:t>
            </a:fld>
            <a:endParaRPr lang="en-GB"/>
          </a:p>
        </p:txBody>
      </p:sp>
    </p:spTree>
    <p:extLst>
      <p:ext uri="{BB962C8B-B14F-4D97-AF65-F5344CB8AC3E}">
        <p14:creationId xmlns:p14="http://schemas.microsoft.com/office/powerpoint/2010/main" val="3748210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Due to plenty of feedback from our users, we decided to combine the Print and Copy Data buttons, which caused some confusion, into one button named Export to PDF/CSV.</a:t>
            </a:r>
          </a:p>
        </p:txBody>
      </p:sp>
      <p:sp>
        <p:nvSpPr>
          <p:cNvPr id="4" name="Slide Number Placeholder 3"/>
          <p:cNvSpPr>
            <a:spLocks noGrp="1"/>
          </p:cNvSpPr>
          <p:nvPr>
            <p:ph type="sldNum" sz="quarter" idx="5"/>
          </p:nvPr>
        </p:nvSpPr>
        <p:spPr/>
        <p:txBody>
          <a:bodyPr/>
          <a:lstStyle/>
          <a:p>
            <a:fld id="{DD463991-25CA-4493-B7BC-6E5CE760B96B}" type="slidenum">
              <a:rPr lang="en-GB" smtClean="0"/>
              <a:t>35</a:t>
            </a:fld>
            <a:endParaRPr lang="en-GB"/>
          </a:p>
        </p:txBody>
      </p:sp>
    </p:spTree>
    <p:extLst>
      <p:ext uri="{BB962C8B-B14F-4D97-AF65-F5344CB8AC3E}">
        <p14:creationId xmlns:p14="http://schemas.microsoft.com/office/powerpoint/2010/main" val="443818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selected, the option to either Export to PDF or Export to CSV becomes available.</a:t>
            </a:r>
          </a:p>
        </p:txBody>
      </p:sp>
      <p:sp>
        <p:nvSpPr>
          <p:cNvPr id="4" name="Slide Number Placeholder 3"/>
          <p:cNvSpPr>
            <a:spLocks noGrp="1"/>
          </p:cNvSpPr>
          <p:nvPr>
            <p:ph type="sldNum" sz="quarter" idx="5"/>
          </p:nvPr>
        </p:nvSpPr>
        <p:spPr/>
        <p:txBody>
          <a:bodyPr/>
          <a:lstStyle/>
          <a:p>
            <a:fld id="{DD463991-25CA-4493-B7BC-6E5CE760B96B}" type="slidenum">
              <a:rPr lang="en-GB" smtClean="0"/>
              <a:t>36</a:t>
            </a:fld>
            <a:endParaRPr lang="en-GB"/>
          </a:p>
        </p:txBody>
      </p:sp>
    </p:spTree>
    <p:extLst>
      <p:ext uri="{BB962C8B-B14F-4D97-AF65-F5344CB8AC3E}">
        <p14:creationId xmlns:p14="http://schemas.microsoft.com/office/powerpoint/2010/main" val="3510349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different options available once selecting PDF or CSV. As can be seen here, there are less options for CSV outputs.</a:t>
            </a:r>
          </a:p>
        </p:txBody>
      </p:sp>
      <p:sp>
        <p:nvSpPr>
          <p:cNvPr id="4" name="Slide Number Placeholder 3"/>
          <p:cNvSpPr>
            <a:spLocks noGrp="1"/>
          </p:cNvSpPr>
          <p:nvPr>
            <p:ph type="sldNum" sz="quarter" idx="5"/>
          </p:nvPr>
        </p:nvSpPr>
        <p:spPr/>
        <p:txBody>
          <a:bodyPr/>
          <a:lstStyle/>
          <a:p>
            <a:fld id="{DD463991-25CA-4493-B7BC-6E5CE760B96B}" type="slidenum">
              <a:rPr lang="en-GB" smtClean="0"/>
              <a:t>37</a:t>
            </a:fld>
            <a:endParaRPr lang="en-GB"/>
          </a:p>
        </p:txBody>
      </p:sp>
    </p:spTree>
    <p:extLst>
      <p:ext uri="{BB962C8B-B14F-4D97-AF65-F5344CB8AC3E}">
        <p14:creationId xmlns:p14="http://schemas.microsoft.com/office/powerpoint/2010/main" val="25651714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biggest development for 2021 was the decision to introduce a new Scooter mode count type due to their growing popularity as a means of travelling. This count type is defined as all manual and motorised stand-on scooters, including children's versions.</a:t>
            </a:r>
          </a:p>
          <a:p>
            <a:endParaRPr lang="en-GB" dirty="0"/>
          </a:p>
          <a:p>
            <a:r>
              <a:rPr lang="en-GB" dirty="0"/>
              <a:t>As it was decided all surveys from the beginning of 2022 would include this mode, the realisation all 2021 surveys had to be fully validated and included in the system by the time 2022 survey data arrived became clear. This meant a huge effort from the TRICS team was needed to make sure there were no delays and a bumper number of new surveys was included on that quarter’s release, instead of being spread across two releases, as is usual.</a:t>
            </a:r>
          </a:p>
        </p:txBody>
      </p:sp>
      <p:sp>
        <p:nvSpPr>
          <p:cNvPr id="4" name="Slide Number Placeholder 3"/>
          <p:cNvSpPr>
            <a:spLocks noGrp="1"/>
          </p:cNvSpPr>
          <p:nvPr>
            <p:ph type="sldNum" sz="quarter" idx="5"/>
          </p:nvPr>
        </p:nvSpPr>
        <p:spPr/>
        <p:txBody>
          <a:bodyPr/>
          <a:lstStyle/>
          <a:p>
            <a:fld id="{DD463991-25CA-4493-B7BC-6E5CE760B96B}" type="slidenum">
              <a:rPr lang="en-GB" smtClean="0"/>
              <a:t>38</a:t>
            </a:fld>
            <a:endParaRPr lang="en-GB"/>
          </a:p>
        </p:txBody>
      </p:sp>
    </p:spTree>
    <p:extLst>
      <p:ext uri="{BB962C8B-B14F-4D97-AF65-F5344CB8AC3E}">
        <p14:creationId xmlns:p14="http://schemas.microsoft.com/office/powerpoint/2010/main" val="1076601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system developments introduced during 2021 include a range of new fields for drive through related sites, including 06/D Fast Food Drive Through and 06/J Drive Through Coffee Shop.</a:t>
            </a:r>
          </a:p>
          <a:p>
            <a:endParaRPr lang="en-GB" dirty="0"/>
          </a:p>
          <a:p>
            <a:r>
              <a:rPr lang="en-GB" dirty="0"/>
              <a:t>As shown above, there are now fields to show the drive through lane capacity and a cell to show whether that drive through lane capacity was exceeded at any point during the survey.</a:t>
            </a:r>
          </a:p>
          <a:p>
            <a:endParaRPr lang="en-GB" dirty="0"/>
          </a:p>
          <a:p>
            <a:r>
              <a:rPr lang="en-GB" dirty="0"/>
              <a:t>For 2022 surveys, we also added fields to show the number of pre-order pick-up bays and drive through ordering points present on site.</a:t>
            </a:r>
          </a:p>
        </p:txBody>
      </p:sp>
      <p:sp>
        <p:nvSpPr>
          <p:cNvPr id="4" name="Slide Number Placeholder 3"/>
          <p:cNvSpPr>
            <a:spLocks noGrp="1"/>
          </p:cNvSpPr>
          <p:nvPr>
            <p:ph type="sldNum" sz="quarter" idx="5"/>
          </p:nvPr>
        </p:nvSpPr>
        <p:spPr/>
        <p:txBody>
          <a:bodyPr/>
          <a:lstStyle/>
          <a:p>
            <a:fld id="{DD463991-25CA-4493-B7BC-6E5CE760B96B}" type="slidenum">
              <a:rPr lang="en-GB" smtClean="0"/>
              <a:t>39</a:t>
            </a:fld>
            <a:endParaRPr lang="en-GB"/>
          </a:p>
        </p:txBody>
      </p:sp>
    </p:spTree>
    <p:extLst>
      <p:ext uri="{BB962C8B-B14F-4D97-AF65-F5344CB8AC3E}">
        <p14:creationId xmlns:p14="http://schemas.microsoft.com/office/powerpoint/2010/main" val="2323274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difficult part of the Use Class reassignment task was for 02/ Employment surveys due to the subjective nature of the E(g) Use Class definition.</a:t>
            </a:r>
          </a:p>
          <a:p>
            <a:endParaRPr lang="en-GB" dirty="0"/>
          </a:p>
          <a:p>
            <a:r>
              <a:rPr lang="en-GB" dirty="0"/>
              <a:t>The definition states “any industrial process which can be carried out in any residential area without detriment to the amenity of that area by reason of noise, vibration, smell, fumes, smoke, soot, ash, dust or grit”. It is impossible for TRICS to make a judgement on whether any site is detrimental to any residential area so a solution was required.</a:t>
            </a:r>
          </a:p>
          <a:p>
            <a:endParaRPr lang="en-GB" dirty="0"/>
          </a:p>
          <a:p>
            <a:r>
              <a:rPr lang="en-GB" dirty="0"/>
              <a:t>All 02/ Employment surveys in TRICS are, therefore, now classified as Not Known in the Use Class cell on the Location Details tab.</a:t>
            </a:r>
          </a:p>
          <a:p>
            <a:endParaRPr lang="en-GB" dirty="0"/>
          </a:p>
          <a:p>
            <a:endParaRPr lang="en-GB" dirty="0"/>
          </a:p>
        </p:txBody>
      </p:sp>
      <p:sp>
        <p:nvSpPr>
          <p:cNvPr id="4" name="Slide Number Placeholder 3"/>
          <p:cNvSpPr>
            <a:spLocks noGrp="1"/>
          </p:cNvSpPr>
          <p:nvPr>
            <p:ph type="sldNum" sz="quarter" idx="5"/>
          </p:nvPr>
        </p:nvSpPr>
        <p:spPr/>
        <p:txBody>
          <a:bodyPr/>
          <a:lstStyle/>
          <a:p>
            <a:fld id="{DD463991-25CA-4493-B7BC-6E5CE760B96B}" type="slidenum">
              <a:rPr lang="en-GB" smtClean="0"/>
              <a:t>4</a:t>
            </a:fld>
            <a:endParaRPr lang="en-GB"/>
          </a:p>
        </p:txBody>
      </p:sp>
    </p:spTree>
    <p:extLst>
      <p:ext uri="{BB962C8B-B14F-4D97-AF65-F5344CB8AC3E}">
        <p14:creationId xmlns:p14="http://schemas.microsoft.com/office/powerpoint/2010/main" val="88534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With petrol stations becoming much more convenience store oriented, it was decided to introduce a new parking space field for 13/A and 13/B Petrol Filling Station land uses. This figure provides information on how many on-site parking spaces the development has, excluding filling bays.</a:t>
            </a:r>
          </a:p>
        </p:txBody>
      </p:sp>
      <p:sp>
        <p:nvSpPr>
          <p:cNvPr id="4" name="Slide Number Placeholder 3"/>
          <p:cNvSpPr>
            <a:spLocks noGrp="1"/>
          </p:cNvSpPr>
          <p:nvPr>
            <p:ph type="sldNum" sz="quarter" idx="5"/>
          </p:nvPr>
        </p:nvSpPr>
        <p:spPr/>
        <p:txBody>
          <a:bodyPr/>
          <a:lstStyle/>
          <a:p>
            <a:fld id="{DD463991-25CA-4493-B7BC-6E5CE760B96B}" type="slidenum">
              <a:rPr lang="en-GB" smtClean="0"/>
              <a:t>40</a:t>
            </a:fld>
            <a:endParaRPr lang="en-GB"/>
          </a:p>
        </p:txBody>
      </p:sp>
    </p:spTree>
    <p:extLst>
      <p:ext uri="{BB962C8B-B14F-4D97-AF65-F5344CB8AC3E}">
        <p14:creationId xmlns:p14="http://schemas.microsoft.com/office/powerpoint/2010/main" val="1696077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all multi-modal surveys, a new ratio of Total People to Total Vehicles has been introduced, for all time periods and directions. This figure is available on both the Total Vehicles screen and the Total People screen and in the example shown the figure is 1.98 Total People trips for every 1 Total Vehicle trip.</a:t>
            </a:r>
          </a:p>
          <a:p>
            <a:endParaRPr lang="en-GB" dirty="0"/>
          </a:p>
          <a:p>
            <a:r>
              <a:rPr lang="en-GB" dirty="0"/>
              <a:t>It is important to note here all people movements are included in this calculation, not just vehicle occupants.</a:t>
            </a:r>
          </a:p>
        </p:txBody>
      </p:sp>
      <p:sp>
        <p:nvSpPr>
          <p:cNvPr id="4" name="Slide Number Placeholder 3"/>
          <p:cNvSpPr>
            <a:spLocks noGrp="1"/>
          </p:cNvSpPr>
          <p:nvPr>
            <p:ph type="sldNum" sz="quarter" idx="5"/>
          </p:nvPr>
        </p:nvSpPr>
        <p:spPr/>
        <p:txBody>
          <a:bodyPr/>
          <a:lstStyle/>
          <a:p>
            <a:fld id="{DD463991-25CA-4493-B7BC-6E5CE760B96B}" type="slidenum">
              <a:rPr lang="en-GB" smtClean="0"/>
              <a:t>41</a:t>
            </a:fld>
            <a:endParaRPr lang="en-GB"/>
          </a:p>
        </p:txBody>
      </p:sp>
    </p:spTree>
    <p:extLst>
      <p:ext uri="{BB962C8B-B14F-4D97-AF65-F5344CB8AC3E}">
        <p14:creationId xmlns:p14="http://schemas.microsoft.com/office/powerpoint/2010/main" val="1695262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Users will also be able to find a similar figure when carrying out a trip rate calculation, above the trip rates table. This ratio figure looks at all the time periods and directions for all surveys included in the trip rate calculation.</a:t>
            </a:r>
          </a:p>
        </p:txBody>
      </p:sp>
      <p:sp>
        <p:nvSpPr>
          <p:cNvPr id="4" name="Slide Number Placeholder 3"/>
          <p:cNvSpPr>
            <a:spLocks noGrp="1"/>
          </p:cNvSpPr>
          <p:nvPr>
            <p:ph type="sldNum" sz="quarter" idx="5"/>
          </p:nvPr>
        </p:nvSpPr>
        <p:spPr/>
        <p:txBody>
          <a:bodyPr/>
          <a:lstStyle/>
          <a:p>
            <a:fld id="{DD463991-25CA-4493-B7BC-6E5CE760B96B}" type="slidenum">
              <a:rPr lang="en-GB" smtClean="0"/>
              <a:t>42</a:t>
            </a:fld>
            <a:endParaRPr lang="en-GB"/>
          </a:p>
        </p:txBody>
      </p:sp>
    </p:spTree>
    <p:extLst>
      <p:ext uri="{BB962C8B-B14F-4D97-AF65-F5344CB8AC3E}">
        <p14:creationId xmlns:p14="http://schemas.microsoft.com/office/powerpoint/2010/main" val="5173259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all multi-modal surveys, new average vehicle occupants per vehicle figures have been introduced, with a column each for arrivals, departures and totals, showing a breakdown per hour of the survey. There’s also a figure at the top of each column to give an average for the duration of the survey. In the above example, the average is 1.4 vehicle occupants for arrivals, departures and totals.</a:t>
            </a:r>
          </a:p>
        </p:txBody>
      </p:sp>
      <p:sp>
        <p:nvSpPr>
          <p:cNvPr id="4" name="Slide Number Placeholder 3"/>
          <p:cNvSpPr>
            <a:spLocks noGrp="1"/>
          </p:cNvSpPr>
          <p:nvPr>
            <p:ph type="sldNum" sz="quarter" idx="5"/>
          </p:nvPr>
        </p:nvSpPr>
        <p:spPr/>
        <p:txBody>
          <a:bodyPr/>
          <a:lstStyle/>
          <a:p>
            <a:fld id="{DD463991-25CA-4493-B7BC-6E5CE760B96B}" type="slidenum">
              <a:rPr lang="en-GB" smtClean="0"/>
              <a:t>43</a:t>
            </a:fld>
            <a:endParaRPr lang="en-GB"/>
          </a:p>
        </p:txBody>
      </p:sp>
    </p:spTree>
    <p:extLst>
      <p:ext uri="{BB962C8B-B14F-4D97-AF65-F5344CB8AC3E}">
        <p14:creationId xmlns:p14="http://schemas.microsoft.com/office/powerpoint/2010/main" val="635226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trip rate calculation process, a new selected average figure has been introduced. In the example above, looking at the 03/A Houses Privately Owned land use category, the trip rate parameter is set to Number of Dwellings. Therefore, in the parameter range below, the selected average is shown. This is the average number of dwellings of all the surveys in the current selection.</a:t>
            </a:r>
          </a:p>
        </p:txBody>
      </p:sp>
      <p:sp>
        <p:nvSpPr>
          <p:cNvPr id="4" name="Slide Number Placeholder 3"/>
          <p:cNvSpPr>
            <a:spLocks noGrp="1"/>
          </p:cNvSpPr>
          <p:nvPr>
            <p:ph type="sldNum" sz="quarter" idx="5"/>
          </p:nvPr>
        </p:nvSpPr>
        <p:spPr/>
        <p:txBody>
          <a:bodyPr/>
          <a:lstStyle/>
          <a:p>
            <a:fld id="{DD463991-25CA-4493-B7BC-6E5CE760B96B}" type="slidenum">
              <a:rPr lang="en-GB" smtClean="0"/>
              <a:t>44</a:t>
            </a:fld>
            <a:endParaRPr lang="en-GB"/>
          </a:p>
        </p:txBody>
      </p:sp>
    </p:spTree>
    <p:extLst>
      <p:ext uri="{BB962C8B-B14F-4D97-AF65-F5344CB8AC3E}">
        <p14:creationId xmlns:p14="http://schemas.microsoft.com/office/powerpoint/2010/main" val="3925424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 selection is amended to a minimum of 50 and a maximum of 200, the selected average changes to 106. This figure can help users check whether the changes made in the filtering process are including sites similar to the development they are looking at generating trip rates for.</a:t>
            </a:r>
          </a:p>
        </p:txBody>
      </p:sp>
      <p:sp>
        <p:nvSpPr>
          <p:cNvPr id="4" name="Slide Number Placeholder 3"/>
          <p:cNvSpPr>
            <a:spLocks noGrp="1"/>
          </p:cNvSpPr>
          <p:nvPr>
            <p:ph type="sldNum" sz="quarter" idx="5"/>
          </p:nvPr>
        </p:nvSpPr>
        <p:spPr/>
        <p:txBody>
          <a:bodyPr/>
          <a:lstStyle/>
          <a:p>
            <a:fld id="{DD463991-25CA-4493-B7BC-6E5CE760B96B}" type="slidenum">
              <a:rPr lang="en-GB" smtClean="0"/>
              <a:t>45</a:t>
            </a:fld>
            <a:endParaRPr lang="en-GB"/>
          </a:p>
        </p:txBody>
      </p:sp>
    </p:spTree>
    <p:extLst>
      <p:ext uri="{BB962C8B-B14F-4D97-AF65-F5344CB8AC3E}">
        <p14:creationId xmlns:p14="http://schemas.microsoft.com/office/powerpoint/2010/main" val="15372763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new feature for all forthcoming surveys will include information relating to local traffic calming features, including speed bumps, speed cameras, give way restrictions, stopping restrictions, bus lanes and 20mph speed limits in the surrounding area.</a:t>
            </a:r>
          </a:p>
        </p:txBody>
      </p:sp>
      <p:sp>
        <p:nvSpPr>
          <p:cNvPr id="4" name="Slide Number Placeholder 3"/>
          <p:cNvSpPr>
            <a:spLocks noGrp="1"/>
          </p:cNvSpPr>
          <p:nvPr>
            <p:ph type="sldNum" sz="quarter" idx="5"/>
          </p:nvPr>
        </p:nvSpPr>
        <p:spPr/>
        <p:txBody>
          <a:bodyPr/>
          <a:lstStyle/>
          <a:p>
            <a:fld id="{DD463991-25CA-4493-B7BC-6E5CE760B96B}" type="slidenum">
              <a:rPr lang="en-GB" smtClean="0"/>
              <a:t>46</a:t>
            </a:fld>
            <a:endParaRPr lang="en-GB"/>
          </a:p>
        </p:txBody>
      </p:sp>
    </p:spTree>
    <p:extLst>
      <p:ext uri="{BB962C8B-B14F-4D97-AF65-F5344CB8AC3E}">
        <p14:creationId xmlns:p14="http://schemas.microsoft.com/office/powerpoint/2010/main" val="18753897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of these features will be included as tick boxes on the Location Details page of a survey.</a:t>
            </a:r>
          </a:p>
        </p:txBody>
      </p:sp>
      <p:sp>
        <p:nvSpPr>
          <p:cNvPr id="4" name="Slide Number Placeholder 3"/>
          <p:cNvSpPr>
            <a:spLocks noGrp="1"/>
          </p:cNvSpPr>
          <p:nvPr>
            <p:ph type="sldNum" sz="quarter" idx="5"/>
          </p:nvPr>
        </p:nvSpPr>
        <p:spPr/>
        <p:txBody>
          <a:bodyPr/>
          <a:lstStyle/>
          <a:p>
            <a:fld id="{DD463991-25CA-4493-B7BC-6E5CE760B96B}" type="slidenum">
              <a:rPr lang="en-GB" smtClean="0"/>
              <a:t>47</a:t>
            </a:fld>
            <a:endParaRPr lang="en-GB"/>
          </a:p>
        </p:txBody>
      </p:sp>
    </p:spTree>
    <p:extLst>
      <p:ext uri="{BB962C8B-B14F-4D97-AF65-F5344CB8AC3E}">
        <p14:creationId xmlns:p14="http://schemas.microsoft.com/office/powerpoint/2010/main" val="1271242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year, five land uses are moving to the land use archive and in 2020, three others were moved. In 2020, 01/B Cash &amp; Carry, 09/D Municipal 9 Hole Golf Course and 09/H 3 Par Golf Course were moved to the archive. This year, the five land uses moving to the archive are 06/E Road Side Food, 07/H Bingo Hall, 07/S Exhibition Centre, 07/W Theatre and 09/F Municipal More Than 18 Hole Golf Course.</a:t>
            </a:r>
          </a:p>
          <a:p>
            <a:endParaRPr lang="en-GB" dirty="0"/>
          </a:p>
          <a:p>
            <a:r>
              <a:rPr lang="en-GB" dirty="0"/>
              <a:t>These land uses are still available for trip rate calculations but have been moved to the archive as they are very rarely, if ever, used by TRICS users.</a:t>
            </a:r>
          </a:p>
        </p:txBody>
      </p:sp>
      <p:sp>
        <p:nvSpPr>
          <p:cNvPr id="4" name="Slide Number Placeholder 3"/>
          <p:cNvSpPr>
            <a:spLocks noGrp="1"/>
          </p:cNvSpPr>
          <p:nvPr>
            <p:ph type="sldNum" sz="quarter" idx="5"/>
          </p:nvPr>
        </p:nvSpPr>
        <p:spPr/>
        <p:txBody>
          <a:bodyPr/>
          <a:lstStyle/>
          <a:p>
            <a:fld id="{DD463991-25CA-4493-B7BC-6E5CE760B96B}" type="slidenum">
              <a:rPr lang="en-GB" smtClean="0"/>
              <a:t>48</a:t>
            </a:fld>
            <a:endParaRPr lang="en-GB"/>
          </a:p>
        </p:txBody>
      </p:sp>
    </p:spTree>
    <p:extLst>
      <p:ext uri="{BB962C8B-B14F-4D97-AF65-F5344CB8AC3E}">
        <p14:creationId xmlns:p14="http://schemas.microsoft.com/office/powerpoint/2010/main" val="16343719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only one new land use for the 2023 survey programme, 13/C Electric Vehicle Charging Station. These surveys will be presented almost identically to 13/B Petrol Filling Station with Retail surveys but the Filling Bays field will instead be labelled Charging Bays.</a:t>
            </a:r>
          </a:p>
          <a:p>
            <a:endParaRPr lang="en-GB" dirty="0"/>
          </a:p>
          <a:p>
            <a:r>
              <a:rPr lang="en-GB" dirty="0"/>
              <a:t>Just to be clear, this is only a mock up of a potential survey as there have not yet been any surveys in this land use category, they should be coming in next year’s programme.</a:t>
            </a:r>
          </a:p>
        </p:txBody>
      </p:sp>
      <p:sp>
        <p:nvSpPr>
          <p:cNvPr id="4" name="Slide Number Placeholder 3"/>
          <p:cNvSpPr>
            <a:spLocks noGrp="1"/>
          </p:cNvSpPr>
          <p:nvPr>
            <p:ph type="sldNum" sz="quarter" idx="5"/>
          </p:nvPr>
        </p:nvSpPr>
        <p:spPr/>
        <p:txBody>
          <a:bodyPr/>
          <a:lstStyle/>
          <a:p>
            <a:fld id="{DD463991-25CA-4493-B7BC-6E5CE760B96B}" type="slidenum">
              <a:rPr lang="en-GB" smtClean="0"/>
              <a:t>49</a:t>
            </a:fld>
            <a:endParaRPr lang="en-GB"/>
          </a:p>
        </p:txBody>
      </p:sp>
    </p:spTree>
    <p:extLst>
      <p:ext uri="{BB962C8B-B14F-4D97-AF65-F5344CB8AC3E}">
        <p14:creationId xmlns:p14="http://schemas.microsoft.com/office/powerpoint/2010/main" val="689442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well as changes affecting Employment land uses, the introduction of the E(b) Use Class meant re-evaluation of surveys involving drive throughs was required. The land uses in TRICS impacted by this are 06/D Fast Food Drive Through and 06/J Drive Through Coffee Shop.</a:t>
            </a:r>
          </a:p>
          <a:p>
            <a:endParaRPr lang="en-GB" dirty="0"/>
          </a:p>
          <a:p>
            <a:r>
              <a:rPr lang="en-GB" dirty="0"/>
              <a:t>The definition of use class E(b) states “sale of food and drink for consumption (mostly) on the premises”. Again, it is impossible for TRICS to make a judgement on whether the consumption of food and drink at a drive through site will mostly be consumed on the premises.</a:t>
            </a:r>
          </a:p>
          <a:p>
            <a:endParaRPr lang="en-GB" dirty="0"/>
          </a:p>
          <a:p>
            <a:r>
              <a:rPr lang="en-GB" dirty="0"/>
              <a:t>All 06/D and 06/J surveys in TRICS are now classified as Not Known in the Use Class cell on the Location Details tab.</a:t>
            </a:r>
          </a:p>
          <a:p>
            <a:endParaRPr lang="en-GB" dirty="0"/>
          </a:p>
          <a:p>
            <a:r>
              <a:rPr lang="en-GB" dirty="0"/>
              <a:t>If, however, more precise clarification of the definition parameters for either Use Class E(b) or E(g) becomes available in the future then reassignment could be possible.</a:t>
            </a:r>
          </a:p>
          <a:p>
            <a:endParaRPr lang="en-GB" dirty="0"/>
          </a:p>
          <a:p>
            <a:endParaRPr lang="en-GB" dirty="0"/>
          </a:p>
        </p:txBody>
      </p:sp>
      <p:sp>
        <p:nvSpPr>
          <p:cNvPr id="4" name="Slide Number Placeholder 3"/>
          <p:cNvSpPr>
            <a:spLocks noGrp="1"/>
          </p:cNvSpPr>
          <p:nvPr>
            <p:ph type="sldNum" sz="quarter" idx="5"/>
          </p:nvPr>
        </p:nvSpPr>
        <p:spPr/>
        <p:txBody>
          <a:bodyPr/>
          <a:lstStyle/>
          <a:p>
            <a:fld id="{DD463991-25CA-4493-B7BC-6E5CE760B96B}" type="slidenum">
              <a:rPr lang="en-GB" smtClean="0"/>
              <a:t>5</a:t>
            </a:fld>
            <a:endParaRPr lang="en-GB"/>
          </a:p>
        </p:txBody>
      </p:sp>
    </p:spTree>
    <p:extLst>
      <p:ext uri="{BB962C8B-B14F-4D97-AF65-F5344CB8AC3E}">
        <p14:creationId xmlns:p14="http://schemas.microsoft.com/office/powerpoint/2010/main" val="28380175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big topic during and following COVID has, of course, been working from home, with many companies downsizing offices and employees continuing to work from home more extensively than before the pandemic. We will, therefore, be introducing a new field for certain land uses in the Development Units tab to show a percentage of employees working from home, any amount of their working week.</a:t>
            </a:r>
          </a:p>
        </p:txBody>
      </p:sp>
      <p:sp>
        <p:nvSpPr>
          <p:cNvPr id="4" name="Slide Number Placeholder 3"/>
          <p:cNvSpPr>
            <a:spLocks noGrp="1"/>
          </p:cNvSpPr>
          <p:nvPr>
            <p:ph type="sldNum" sz="quarter" idx="5"/>
          </p:nvPr>
        </p:nvSpPr>
        <p:spPr/>
        <p:txBody>
          <a:bodyPr/>
          <a:lstStyle/>
          <a:p>
            <a:fld id="{DD463991-25CA-4493-B7BC-6E5CE760B96B}" type="slidenum">
              <a:rPr lang="en-GB" smtClean="0"/>
              <a:t>50</a:t>
            </a:fld>
            <a:endParaRPr lang="en-GB"/>
          </a:p>
        </p:txBody>
      </p:sp>
    </p:spTree>
    <p:extLst>
      <p:ext uri="{BB962C8B-B14F-4D97-AF65-F5344CB8AC3E}">
        <p14:creationId xmlns:p14="http://schemas.microsoft.com/office/powerpoint/2010/main" val="28785722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change in the development units tab is for 13/A and 13/B Petrol Filling Station surveys to have a new GFA figure present for the site building from 2023.</a:t>
            </a:r>
          </a:p>
        </p:txBody>
      </p:sp>
      <p:sp>
        <p:nvSpPr>
          <p:cNvPr id="4" name="Slide Number Placeholder 3"/>
          <p:cNvSpPr>
            <a:spLocks noGrp="1"/>
          </p:cNvSpPr>
          <p:nvPr>
            <p:ph type="sldNum" sz="quarter" idx="5"/>
          </p:nvPr>
        </p:nvSpPr>
        <p:spPr/>
        <p:txBody>
          <a:bodyPr/>
          <a:lstStyle/>
          <a:p>
            <a:fld id="{DD463991-25CA-4493-B7BC-6E5CE760B96B}" type="slidenum">
              <a:rPr lang="en-GB" smtClean="0"/>
              <a:t>51</a:t>
            </a:fld>
            <a:endParaRPr lang="en-GB"/>
          </a:p>
        </p:txBody>
      </p:sp>
    </p:spTree>
    <p:extLst>
      <p:ext uri="{BB962C8B-B14F-4D97-AF65-F5344CB8AC3E}">
        <p14:creationId xmlns:p14="http://schemas.microsoft.com/office/powerpoint/2010/main" val="17156562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all residential surveys, a new Electronic Vehicle Charging Bays field will be introduced, as seen in other non-residential land uses. This is something found at almost all new residential developments and the figure here contributes to the total parking space figure. Therefore, if a parking space is an allocated space with electronic charging capabilities, the space will be included in TRICS as an electronic charging bay.</a:t>
            </a:r>
          </a:p>
        </p:txBody>
      </p:sp>
      <p:sp>
        <p:nvSpPr>
          <p:cNvPr id="4" name="Slide Number Placeholder 3"/>
          <p:cNvSpPr>
            <a:spLocks noGrp="1"/>
          </p:cNvSpPr>
          <p:nvPr>
            <p:ph type="sldNum" sz="quarter" idx="5"/>
          </p:nvPr>
        </p:nvSpPr>
        <p:spPr/>
        <p:txBody>
          <a:bodyPr/>
          <a:lstStyle/>
          <a:p>
            <a:fld id="{DD463991-25CA-4493-B7BC-6E5CE760B96B}" type="slidenum">
              <a:rPr lang="en-GB" smtClean="0"/>
              <a:t>52</a:t>
            </a:fld>
            <a:endParaRPr lang="en-GB"/>
          </a:p>
        </p:txBody>
      </p:sp>
    </p:spTree>
    <p:extLst>
      <p:ext uri="{BB962C8B-B14F-4D97-AF65-F5344CB8AC3E}">
        <p14:creationId xmlns:p14="http://schemas.microsoft.com/office/powerpoint/2010/main" val="36127706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certain land uses, including 01/A Food Superstores, multiple survey days for some Level 1 Vehicles Only surveys will be introduced. Using the Food Superstore example, it will be possible for a site to be surveyed on Friday and Saturday, and the option to view the results almost side by side will be possible in the Survey Days tab of each development.</a:t>
            </a:r>
          </a:p>
        </p:txBody>
      </p:sp>
      <p:sp>
        <p:nvSpPr>
          <p:cNvPr id="4" name="Slide Number Placeholder 3"/>
          <p:cNvSpPr>
            <a:spLocks noGrp="1"/>
          </p:cNvSpPr>
          <p:nvPr>
            <p:ph type="sldNum" sz="quarter" idx="5"/>
          </p:nvPr>
        </p:nvSpPr>
        <p:spPr/>
        <p:txBody>
          <a:bodyPr/>
          <a:lstStyle/>
          <a:p>
            <a:fld id="{DD463991-25CA-4493-B7BC-6E5CE760B96B}" type="slidenum">
              <a:rPr lang="en-GB" smtClean="0"/>
              <a:t>53</a:t>
            </a:fld>
            <a:endParaRPr lang="en-GB"/>
          </a:p>
        </p:txBody>
      </p:sp>
    </p:spTree>
    <p:extLst>
      <p:ext uri="{BB962C8B-B14F-4D97-AF65-F5344CB8AC3E}">
        <p14:creationId xmlns:p14="http://schemas.microsoft.com/office/powerpoint/2010/main" val="35007346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viewing the survey days tab of any site, the Definitions button will be moved from the top right of the screen to the left of the mode type selection. This button is often missed, including by me, and a new location should make it more obvious to users where they can find a quick and easy link to the count type definitions.</a:t>
            </a:r>
          </a:p>
        </p:txBody>
      </p:sp>
      <p:sp>
        <p:nvSpPr>
          <p:cNvPr id="4" name="Slide Number Placeholder 3"/>
          <p:cNvSpPr>
            <a:spLocks noGrp="1"/>
          </p:cNvSpPr>
          <p:nvPr>
            <p:ph type="sldNum" sz="quarter" idx="5"/>
          </p:nvPr>
        </p:nvSpPr>
        <p:spPr/>
        <p:txBody>
          <a:bodyPr/>
          <a:lstStyle/>
          <a:p>
            <a:fld id="{DD463991-25CA-4493-B7BC-6E5CE760B96B}" type="slidenum">
              <a:rPr lang="en-GB" smtClean="0"/>
              <a:t>54</a:t>
            </a:fld>
            <a:endParaRPr lang="en-GB"/>
          </a:p>
        </p:txBody>
      </p:sp>
    </p:spTree>
    <p:extLst>
      <p:ext uri="{BB962C8B-B14F-4D97-AF65-F5344CB8AC3E}">
        <p14:creationId xmlns:p14="http://schemas.microsoft.com/office/powerpoint/2010/main" val="10581296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all multi-modal surveys, there will be a new total row at the bottom of each table to illustrate the number of vehicles arriving or departing with one occupant, two occupants, three occupants, etc.</a:t>
            </a:r>
          </a:p>
          <a:p>
            <a:endParaRPr lang="en-GB" dirty="0"/>
          </a:p>
          <a:p>
            <a:r>
              <a:rPr lang="en-GB" dirty="0"/>
              <a:t>For this survey, looking at the 09:00-10:00 row for vehicle occupant arrivals, there were six vehicles with one occupant, four vehicles with two occupants and one vehicle with three occupants. This makes the calculation (6x1)+(4x2)+(1x3), equalling 17 vehicle occupants.</a:t>
            </a:r>
          </a:p>
          <a:p>
            <a:endParaRPr lang="en-GB" dirty="0"/>
          </a:p>
          <a:p>
            <a:r>
              <a:rPr lang="en-GB" dirty="0"/>
              <a:t>For the column total, this will look at all vehicles with one vehicle occupant, in this example 95 arriving and 90 departing. It’s important to note here, the accumulative total of vehicles with one occupant, two occupants, etc, will not necessarily match the number of total vehicles. This is because some vehicles, for example, taxis and those with drivers dropping someone at a development, will effectively be counted as a vehicle with zero occupants when they have no passengers.</a:t>
            </a:r>
          </a:p>
        </p:txBody>
      </p:sp>
      <p:sp>
        <p:nvSpPr>
          <p:cNvPr id="4" name="Slide Number Placeholder 3"/>
          <p:cNvSpPr>
            <a:spLocks noGrp="1"/>
          </p:cNvSpPr>
          <p:nvPr>
            <p:ph type="sldNum" sz="quarter" idx="5"/>
          </p:nvPr>
        </p:nvSpPr>
        <p:spPr/>
        <p:txBody>
          <a:bodyPr/>
          <a:lstStyle/>
          <a:p>
            <a:fld id="{DD463991-25CA-4493-B7BC-6E5CE760B96B}" type="slidenum">
              <a:rPr lang="en-GB" smtClean="0"/>
              <a:t>55</a:t>
            </a:fld>
            <a:endParaRPr lang="en-GB"/>
          </a:p>
        </p:txBody>
      </p:sp>
    </p:spTree>
    <p:extLst>
      <p:ext uri="{BB962C8B-B14F-4D97-AF65-F5344CB8AC3E}">
        <p14:creationId xmlns:p14="http://schemas.microsoft.com/office/powerpoint/2010/main" val="41179583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trip rate calculation process, Neighbourhood Centre Village and Free Standing location types will now be compatible according to the TRICS Good Practice Guide. Currently, in the example shown, all 20 Neighbourhood Centre location type surveys have a sub location type of Village but the exclamation mark shows because, up until now, they are incompatible to be used in the same trip rate calculation. From the December release of TRICS, this will be amended.</a:t>
            </a:r>
          </a:p>
        </p:txBody>
      </p:sp>
      <p:sp>
        <p:nvSpPr>
          <p:cNvPr id="4" name="Slide Number Placeholder 3"/>
          <p:cNvSpPr>
            <a:spLocks noGrp="1"/>
          </p:cNvSpPr>
          <p:nvPr>
            <p:ph type="sldNum" sz="quarter" idx="5"/>
          </p:nvPr>
        </p:nvSpPr>
        <p:spPr/>
        <p:txBody>
          <a:bodyPr/>
          <a:lstStyle/>
          <a:p>
            <a:fld id="{DD463991-25CA-4493-B7BC-6E5CE760B96B}" type="slidenum">
              <a:rPr lang="en-GB" smtClean="0"/>
              <a:t>56</a:t>
            </a:fld>
            <a:endParaRPr lang="en-GB"/>
          </a:p>
        </p:txBody>
      </p:sp>
    </p:spTree>
    <p:extLst>
      <p:ext uri="{BB962C8B-B14F-4D97-AF65-F5344CB8AC3E}">
        <p14:creationId xmlns:p14="http://schemas.microsoft.com/office/powerpoint/2010/main" val="14671397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in the filtering process of a Trip Rate calculation, there will be a new differentiation between exclamation marks. Currently, all exclamation marks are yellow and signify either a warning or explanatory note or a contradiction to the TRICS Good Practice Guide. From now, any contradiction of the TRICS Good Practice Guide will be highlighted red instead of yellow, as shown here.</a:t>
            </a:r>
          </a:p>
        </p:txBody>
      </p:sp>
      <p:sp>
        <p:nvSpPr>
          <p:cNvPr id="4" name="Slide Number Placeholder 3"/>
          <p:cNvSpPr>
            <a:spLocks noGrp="1"/>
          </p:cNvSpPr>
          <p:nvPr>
            <p:ph type="sldNum" sz="quarter" idx="5"/>
          </p:nvPr>
        </p:nvSpPr>
        <p:spPr/>
        <p:txBody>
          <a:bodyPr/>
          <a:lstStyle/>
          <a:p>
            <a:fld id="{DD463991-25CA-4493-B7BC-6E5CE760B96B}" type="slidenum">
              <a:rPr lang="en-GB" smtClean="0"/>
              <a:t>57</a:t>
            </a:fld>
            <a:endParaRPr lang="en-GB"/>
          </a:p>
        </p:txBody>
      </p:sp>
    </p:spTree>
    <p:extLst>
      <p:ext uri="{BB962C8B-B14F-4D97-AF65-F5344CB8AC3E}">
        <p14:creationId xmlns:p14="http://schemas.microsoft.com/office/powerpoint/2010/main" val="18886342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primary filtering stage, there will be a new option to filter by the inclusion or exclusion of servicing vehicles counts. For 2023 surveys, there will also be the possibility for Level 1 Vehicles Only surveys to have servicing vehicles counts included for the first time.</a:t>
            </a:r>
          </a:p>
        </p:txBody>
      </p:sp>
      <p:sp>
        <p:nvSpPr>
          <p:cNvPr id="4" name="Slide Number Placeholder 3"/>
          <p:cNvSpPr>
            <a:spLocks noGrp="1"/>
          </p:cNvSpPr>
          <p:nvPr>
            <p:ph type="sldNum" sz="quarter" idx="5"/>
          </p:nvPr>
        </p:nvSpPr>
        <p:spPr/>
        <p:txBody>
          <a:bodyPr/>
          <a:lstStyle/>
          <a:p>
            <a:fld id="{DD463991-25CA-4493-B7BC-6E5CE760B96B}" type="slidenum">
              <a:rPr lang="en-GB" smtClean="0"/>
              <a:t>58</a:t>
            </a:fld>
            <a:endParaRPr lang="en-GB"/>
          </a:p>
        </p:txBody>
      </p:sp>
    </p:spTree>
    <p:extLst>
      <p:ext uri="{BB962C8B-B14F-4D97-AF65-F5344CB8AC3E}">
        <p14:creationId xmlns:p14="http://schemas.microsoft.com/office/powerpoint/2010/main" val="30291494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all trip rate calculations, there will be a new box shown on the rank order list tab. This may be recognisable from the trip rate calculation page, to show a user the trip rate parameter used in the calculation, in this example trip rates per 100m² GFA. It was decided, this would also be useful to show above the rank order lists and in the PDF of rank order lists when exported.</a:t>
            </a:r>
          </a:p>
        </p:txBody>
      </p:sp>
      <p:sp>
        <p:nvSpPr>
          <p:cNvPr id="4" name="Slide Number Placeholder 3"/>
          <p:cNvSpPr>
            <a:spLocks noGrp="1"/>
          </p:cNvSpPr>
          <p:nvPr>
            <p:ph type="sldNum" sz="quarter" idx="5"/>
          </p:nvPr>
        </p:nvSpPr>
        <p:spPr/>
        <p:txBody>
          <a:bodyPr/>
          <a:lstStyle/>
          <a:p>
            <a:fld id="{DD463991-25CA-4493-B7BC-6E5CE760B96B}" type="slidenum">
              <a:rPr lang="en-GB" smtClean="0"/>
              <a:t>59</a:t>
            </a:fld>
            <a:endParaRPr lang="en-GB"/>
          </a:p>
        </p:txBody>
      </p:sp>
    </p:spTree>
    <p:extLst>
      <p:ext uri="{BB962C8B-B14F-4D97-AF65-F5344CB8AC3E}">
        <p14:creationId xmlns:p14="http://schemas.microsoft.com/office/powerpoint/2010/main" val="980828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screenshot shows where on the Location Details page to find the Use Class information for each site in the TRICS software.</a:t>
            </a:r>
          </a:p>
          <a:p>
            <a:endParaRPr lang="en-GB" dirty="0"/>
          </a:p>
        </p:txBody>
      </p:sp>
      <p:sp>
        <p:nvSpPr>
          <p:cNvPr id="4" name="Slide Number Placeholder 3"/>
          <p:cNvSpPr>
            <a:spLocks noGrp="1"/>
          </p:cNvSpPr>
          <p:nvPr>
            <p:ph type="sldNum" sz="quarter" idx="5"/>
          </p:nvPr>
        </p:nvSpPr>
        <p:spPr/>
        <p:txBody>
          <a:bodyPr/>
          <a:lstStyle/>
          <a:p>
            <a:fld id="{DD463991-25CA-4493-B7BC-6E5CE760B96B}" type="slidenum">
              <a:rPr lang="en-GB" smtClean="0"/>
              <a:t>6</a:t>
            </a:fld>
            <a:endParaRPr lang="en-GB"/>
          </a:p>
        </p:txBody>
      </p:sp>
    </p:spTree>
    <p:extLst>
      <p:ext uri="{BB962C8B-B14F-4D97-AF65-F5344CB8AC3E}">
        <p14:creationId xmlns:p14="http://schemas.microsoft.com/office/powerpoint/2010/main" val="1674997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to have your say on how TRICS evolves in the future, look out for the 2023 User Survey. The vast majority of the system developments shown from the last three years have stemmed from suggestions given by those filling out the User Survey.</a:t>
            </a:r>
          </a:p>
          <a:p>
            <a:endParaRPr lang="en-GB" dirty="0"/>
          </a:p>
          <a:p>
            <a:r>
              <a:rPr lang="en-GB" dirty="0"/>
              <a:t>For all notifications </a:t>
            </a:r>
            <a:r>
              <a:rPr lang="en-GB"/>
              <a:t>regarding TRICS</a:t>
            </a:r>
            <a:r>
              <a:rPr lang="en-GB" dirty="0"/>
              <a:t>, including updates to the software, it’s best to sign up to our Mailchimp. This is possible at the bottom of the TRICS website home page.</a:t>
            </a:r>
          </a:p>
          <a:p>
            <a:endParaRPr lang="en-GB" dirty="0"/>
          </a:p>
          <a:p>
            <a:r>
              <a:rPr lang="en-GB" dirty="0"/>
              <a:t>It’s also possible to send recommendations to support@trics.org at any time.</a:t>
            </a:r>
          </a:p>
        </p:txBody>
      </p:sp>
      <p:sp>
        <p:nvSpPr>
          <p:cNvPr id="4" name="Slide Number Placeholder 3"/>
          <p:cNvSpPr>
            <a:spLocks noGrp="1"/>
          </p:cNvSpPr>
          <p:nvPr>
            <p:ph type="sldNum" sz="quarter" idx="5"/>
          </p:nvPr>
        </p:nvSpPr>
        <p:spPr/>
        <p:txBody>
          <a:bodyPr/>
          <a:lstStyle/>
          <a:p>
            <a:fld id="{DD463991-25CA-4493-B7BC-6E5CE760B96B}" type="slidenum">
              <a:rPr lang="en-GB" smtClean="0"/>
              <a:t>60</a:t>
            </a:fld>
            <a:endParaRPr lang="en-GB"/>
          </a:p>
        </p:txBody>
      </p:sp>
    </p:spTree>
    <p:extLst>
      <p:ext uri="{BB962C8B-B14F-4D97-AF65-F5344CB8AC3E}">
        <p14:creationId xmlns:p14="http://schemas.microsoft.com/office/powerpoint/2010/main" val="55591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Clicking on the Question Mark immediately to the right of the Use Class dropdown brings up this document, showing the Town and Country Planning Regulations 2020, released on 21</a:t>
            </a:r>
            <a:r>
              <a:rPr lang="en-GB" baseline="30000" dirty="0"/>
              <a:t>st</a:t>
            </a:r>
            <a:r>
              <a:rPr lang="en-GB" dirty="0"/>
              <a:t> July.</a:t>
            </a:r>
          </a:p>
          <a:p>
            <a:endParaRPr lang="en-GB" dirty="0"/>
          </a:p>
          <a:p>
            <a:r>
              <a:rPr lang="en-GB" dirty="0"/>
              <a:t>This lists all the current Use Classes, as of 2020, and their basic definitions and applications.</a:t>
            </a:r>
          </a:p>
          <a:p>
            <a:endParaRPr lang="en-GB" dirty="0"/>
          </a:p>
        </p:txBody>
      </p:sp>
      <p:sp>
        <p:nvSpPr>
          <p:cNvPr id="4" name="Slide Number Placeholder 3"/>
          <p:cNvSpPr>
            <a:spLocks noGrp="1"/>
          </p:cNvSpPr>
          <p:nvPr>
            <p:ph type="sldNum" sz="quarter" idx="5"/>
          </p:nvPr>
        </p:nvSpPr>
        <p:spPr/>
        <p:txBody>
          <a:bodyPr/>
          <a:lstStyle/>
          <a:p>
            <a:fld id="{DD463991-25CA-4493-B7BC-6E5CE760B96B}" type="slidenum">
              <a:rPr lang="en-GB" smtClean="0"/>
              <a:t>7</a:t>
            </a:fld>
            <a:endParaRPr lang="en-GB"/>
          </a:p>
        </p:txBody>
      </p:sp>
    </p:spTree>
    <p:extLst>
      <p:ext uri="{BB962C8B-B14F-4D97-AF65-F5344CB8AC3E}">
        <p14:creationId xmlns:p14="http://schemas.microsoft.com/office/powerpoint/2010/main" val="3679529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Clicking on the Use Class/Land Use Table button brings up this document, listing all the new Use Classes along with which TRICS land uses belongs to each.</a:t>
            </a:r>
          </a:p>
          <a:p>
            <a:endParaRPr lang="en-GB"/>
          </a:p>
        </p:txBody>
      </p:sp>
      <p:sp>
        <p:nvSpPr>
          <p:cNvPr id="4" name="Slide Number Placeholder 3"/>
          <p:cNvSpPr>
            <a:spLocks noGrp="1"/>
          </p:cNvSpPr>
          <p:nvPr>
            <p:ph type="sldNum" sz="quarter" idx="5"/>
          </p:nvPr>
        </p:nvSpPr>
        <p:spPr/>
        <p:txBody>
          <a:bodyPr/>
          <a:lstStyle/>
          <a:p>
            <a:fld id="{DD463991-25CA-4493-B7BC-6E5CE760B96B}" type="slidenum">
              <a:rPr lang="en-GB" smtClean="0"/>
              <a:t>8</a:t>
            </a:fld>
            <a:endParaRPr lang="en-GB"/>
          </a:p>
        </p:txBody>
      </p:sp>
    </p:spTree>
    <p:extLst>
      <p:ext uri="{BB962C8B-B14F-4D97-AF65-F5344CB8AC3E}">
        <p14:creationId xmlns:p14="http://schemas.microsoft.com/office/powerpoint/2010/main" val="2414693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screenshot shows the top part of the comprehensive table found in the Use Classes/Land Use Table document.</a:t>
            </a:r>
          </a:p>
        </p:txBody>
      </p:sp>
      <p:sp>
        <p:nvSpPr>
          <p:cNvPr id="4" name="Slide Number Placeholder 3"/>
          <p:cNvSpPr>
            <a:spLocks noGrp="1"/>
          </p:cNvSpPr>
          <p:nvPr>
            <p:ph type="sldNum" sz="quarter" idx="5"/>
          </p:nvPr>
        </p:nvSpPr>
        <p:spPr/>
        <p:txBody>
          <a:bodyPr/>
          <a:lstStyle/>
          <a:p>
            <a:fld id="{DD463991-25CA-4493-B7BC-6E5CE760B96B}" type="slidenum">
              <a:rPr lang="en-GB" smtClean="0"/>
              <a:t>9</a:t>
            </a:fld>
            <a:endParaRPr lang="en-GB"/>
          </a:p>
        </p:txBody>
      </p:sp>
    </p:spTree>
    <p:extLst>
      <p:ext uri="{BB962C8B-B14F-4D97-AF65-F5344CB8AC3E}">
        <p14:creationId xmlns:p14="http://schemas.microsoft.com/office/powerpoint/2010/main" val="3208102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GB"/>
              <a:t>Click to edit Master title style</a:t>
            </a:r>
            <a:endParaRPr lang="en-US"/>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1FA07AC-5B2E-4C10-8FD8-47291420E394}" type="datetimeFigureOut">
              <a:rPr lang="en-GB" smtClean="0"/>
              <a:t>18/11/2022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255346" y="2750337"/>
            <a:ext cx="1171888" cy="1356442"/>
          </a:xfrm>
        </p:spPr>
        <p:txBody>
          <a:bodyPr/>
          <a:lstStyle/>
          <a:p>
            <a:fld id="{8FDC3143-04AE-4222-9E7B-109D7D7EE9D2}" type="slidenum">
              <a:rPr lang="en-GB" smtClean="0"/>
              <a:t>‹#›</a:t>
            </a:fld>
            <a:endParaRPr lang="en-GB"/>
          </a:p>
        </p:txBody>
      </p:sp>
    </p:spTree>
    <p:extLst>
      <p:ext uri="{BB962C8B-B14F-4D97-AF65-F5344CB8AC3E}">
        <p14:creationId xmlns:p14="http://schemas.microsoft.com/office/powerpoint/2010/main" val="3303816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1FA07AC-5B2E-4C10-8FD8-47291420E394}" type="datetimeFigureOut">
              <a:rPr lang="en-GB" smtClean="0"/>
              <a:t>18/11/2022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5" y="4711309"/>
            <a:ext cx="1154151" cy="1090789"/>
          </a:xfrm>
        </p:spPr>
        <p:txBody>
          <a:bodyPr/>
          <a:lstStyle/>
          <a:p>
            <a:fld id="{8FDC3143-04AE-4222-9E7B-109D7D7EE9D2}" type="slidenum">
              <a:rPr lang="en-GB" smtClean="0"/>
              <a:t>‹#›</a:t>
            </a:fld>
            <a:endParaRPr lang="en-GB"/>
          </a:p>
        </p:txBody>
      </p:sp>
    </p:spTree>
    <p:extLst>
      <p:ext uri="{BB962C8B-B14F-4D97-AF65-F5344CB8AC3E}">
        <p14:creationId xmlns:p14="http://schemas.microsoft.com/office/powerpoint/2010/main" val="3664853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GB"/>
              <a:t>Click to edit Master title style</a:t>
            </a:r>
            <a:endParaRPr lang="en-US"/>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1FA07AC-5B2E-4C10-8FD8-47291420E394}" type="datetimeFigureOut">
              <a:rPr lang="en-GB" smtClean="0"/>
              <a:t>18/11/2022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5" y="4711615"/>
            <a:ext cx="1154151" cy="1090789"/>
          </a:xfrm>
        </p:spPr>
        <p:txBody>
          <a:bodyPr/>
          <a:lstStyle/>
          <a:p>
            <a:fld id="{8FDC3143-04AE-4222-9E7B-109D7D7EE9D2}" type="slidenum">
              <a:rPr lang="en-GB" smtClean="0"/>
              <a:t>‹#›</a:t>
            </a:fld>
            <a:endParaRPr lang="en-GB"/>
          </a:p>
        </p:txBody>
      </p:sp>
    </p:spTree>
    <p:extLst>
      <p:ext uri="{BB962C8B-B14F-4D97-AF65-F5344CB8AC3E}">
        <p14:creationId xmlns:p14="http://schemas.microsoft.com/office/powerpoint/2010/main" val="2587357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GB"/>
              <a:t>Click to edit Master title style</a:t>
            </a:r>
            <a:endParaRPr lang="en-US"/>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1FA07AC-5B2E-4C10-8FD8-47291420E394}" type="datetimeFigureOut">
              <a:rPr lang="en-GB" smtClean="0"/>
              <a:t>18/11/2022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5" y="4709925"/>
            <a:ext cx="1154151" cy="1090789"/>
          </a:xfrm>
        </p:spPr>
        <p:txBody>
          <a:bodyPr/>
          <a:lstStyle/>
          <a:p>
            <a:fld id="{8FDC3143-04AE-4222-9E7B-109D7D7EE9D2}" type="slidenum">
              <a:rPr lang="en-GB" smtClean="0"/>
              <a:t>‹#›</a:t>
            </a:fld>
            <a:endParaRPr lang="en-GB"/>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4123288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GB"/>
              <a:t>Click to edit Master title style</a:t>
            </a:r>
            <a:endParaRPr lang="en-US"/>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1FA07AC-5B2E-4C10-8FD8-47291420E394}" type="datetimeFigureOut">
              <a:rPr lang="en-GB" smtClean="0"/>
              <a:t>18/11/2022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5" y="4709925"/>
            <a:ext cx="1154151" cy="1090789"/>
          </a:xfrm>
        </p:spPr>
        <p:txBody>
          <a:bodyPr/>
          <a:lstStyle/>
          <a:p>
            <a:fld id="{8FDC3143-04AE-4222-9E7B-109D7D7EE9D2}" type="slidenum">
              <a:rPr lang="en-GB" smtClean="0"/>
              <a:t>‹#›</a:t>
            </a:fld>
            <a:endParaRPr lang="en-GB"/>
          </a:p>
        </p:txBody>
      </p:sp>
    </p:spTree>
    <p:extLst>
      <p:ext uri="{BB962C8B-B14F-4D97-AF65-F5344CB8AC3E}">
        <p14:creationId xmlns:p14="http://schemas.microsoft.com/office/powerpoint/2010/main" val="1303131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GB"/>
              <a:t>Click to edit Master title style</a:t>
            </a:r>
            <a:endParaRPr lang="en-US"/>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31FA07AC-5B2E-4C10-8FD8-47291420E394}" type="datetimeFigureOut">
              <a:rPr lang="en-GB" smtClean="0"/>
              <a:t>18/11/2022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FDC3143-04AE-4222-9E7B-109D7D7EE9D2}" type="slidenum">
              <a:rPr lang="en-GB" smtClean="0"/>
              <a:t>‹#›</a:t>
            </a:fld>
            <a:endParaRPr lang="en-GB"/>
          </a:p>
        </p:txBody>
      </p:sp>
    </p:spTree>
    <p:extLst>
      <p:ext uri="{BB962C8B-B14F-4D97-AF65-F5344CB8AC3E}">
        <p14:creationId xmlns:p14="http://schemas.microsoft.com/office/powerpoint/2010/main" val="3072510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GB"/>
              <a:t>Click to edit Master title style</a:t>
            </a:r>
            <a:endParaRPr lang="en-US"/>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31FA07AC-5B2E-4C10-8FD8-47291420E394}" type="datetimeFigureOut">
              <a:rPr lang="en-GB" smtClean="0"/>
              <a:t>18/11/2022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FDC3143-04AE-4222-9E7B-109D7D7EE9D2}" type="slidenum">
              <a:rPr lang="en-GB" smtClean="0"/>
              <a:t>‹#›</a:t>
            </a:fld>
            <a:endParaRPr lang="en-GB"/>
          </a:p>
        </p:txBody>
      </p:sp>
    </p:spTree>
    <p:extLst>
      <p:ext uri="{BB962C8B-B14F-4D97-AF65-F5344CB8AC3E}">
        <p14:creationId xmlns:p14="http://schemas.microsoft.com/office/powerpoint/2010/main" val="2138225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1FA07AC-5B2E-4C10-8FD8-47291420E394}" type="datetimeFigureOut">
              <a:rPr lang="en-GB" smtClean="0"/>
              <a:t>18/11/2022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DC3143-04AE-4222-9E7B-109D7D7EE9D2}" type="slidenum">
              <a:rPr lang="en-GB" smtClean="0"/>
              <a:t>‹#›</a:t>
            </a:fld>
            <a:endParaRPr lang="en-GB"/>
          </a:p>
        </p:txBody>
      </p:sp>
    </p:spTree>
    <p:extLst>
      <p:ext uri="{BB962C8B-B14F-4D97-AF65-F5344CB8AC3E}">
        <p14:creationId xmlns:p14="http://schemas.microsoft.com/office/powerpoint/2010/main" val="2560162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807126" y="5936187"/>
            <a:ext cx="2743200" cy="365125"/>
          </a:xfrm>
        </p:spPr>
        <p:txBody>
          <a:bodyPr/>
          <a:lstStyle/>
          <a:p>
            <a:fld id="{31FA07AC-5B2E-4C10-8FD8-47291420E394}" type="datetimeFigureOut">
              <a:rPr lang="en-GB" smtClean="0"/>
              <a:t>18/11/2022</a:t>
            </a:fld>
            <a:endParaRPr lang="en-GB"/>
          </a:p>
        </p:txBody>
      </p:sp>
      <p:sp>
        <p:nvSpPr>
          <p:cNvPr id="5" name="Footer Placeholder 4"/>
          <p:cNvSpPr>
            <a:spLocks noGrp="1"/>
          </p:cNvSpPr>
          <p:nvPr>
            <p:ph type="ftr" sz="quarter" idx="11"/>
          </p:nvPr>
        </p:nvSpPr>
        <p:spPr>
          <a:xfrm>
            <a:off x="680321" y="5936188"/>
            <a:ext cx="6126805" cy="365125"/>
          </a:xfrm>
        </p:spPr>
        <p:txBody>
          <a:bodyPr/>
          <a:lstStyle/>
          <a:p>
            <a:endParaRPr lang="en-GB"/>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8FDC3143-04AE-4222-9E7B-109D7D7EE9D2}" type="slidenum">
              <a:rPr lang="en-GB" smtClean="0"/>
              <a:t>‹#›</a:t>
            </a:fld>
            <a:endParaRPr lang="en-GB"/>
          </a:p>
        </p:txBody>
      </p:sp>
    </p:spTree>
    <p:extLst>
      <p:ext uri="{BB962C8B-B14F-4D97-AF65-F5344CB8AC3E}">
        <p14:creationId xmlns:p14="http://schemas.microsoft.com/office/powerpoint/2010/main" val="1147375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1FA07AC-5B2E-4C10-8FD8-47291420E394}" type="datetimeFigureOut">
              <a:rPr lang="en-GB" smtClean="0"/>
              <a:t>18/11/2022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DC3143-04AE-4222-9E7B-109D7D7EE9D2}" type="slidenum">
              <a:rPr lang="en-GB" smtClean="0"/>
              <a:t>‹#›</a:t>
            </a:fld>
            <a:endParaRPr lang="en-GB"/>
          </a:p>
        </p:txBody>
      </p:sp>
    </p:spTree>
    <p:extLst>
      <p:ext uri="{BB962C8B-B14F-4D97-AF65-F5344CB8AC3E}">
        <p14:creationId xmlns:p14="http://schemas.microsoft.com/office/powerpoint/2010/main" val="842903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GB"/>
              <a:t>Click to edit Master title style</a:t>
            </a:r>
            <a:endParaRPr lang="en-US"/>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1FA07AC-5B2E-4C10-8FD8-47291420E394}" type="datetimeFigureOut">
              <a:rPr lang="en-GB" smtClean="0"/>
              <a:t>18/11/2022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729455" y="2869895"/>
            <a:ext cx="1154151" cy="1090789"/>
          </a:xfrm>
        </p:spPr>
        <p:txBody>
          <a:bodyPr/>
          <a:lstStyle/>
          <a:p>
            <a:fld id="{8FDC3143-04AE-4222-9E7B-109D7D7EE9D2}" type="slidenum">
              <a:rPr lang="en-GB" smtClean="0"/>
              <a:t>‹#›</a:t>
            </a:fld>
            <a:endParaRPr lang="en-GB"/>
          </a:p>
        </p:txBody>
      </p:sp>
    </p:spTree>
    <p:extLst>
      <p:ext uri="{BB962C8B-B14F-4D97-AF65-F5344CB8AC3E}">
        <p14:creationId xmlns:p14="http://schemas.microsoft.com/office/powerpoint/2010/main" val="3683243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0320" y="2336873"/>
            <a:ext cx="4698358" cy="35993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594123" y="2336873"/>
            <a:ext cx="4700058" cy="35993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1FA07AC-5B2E-4C10-8FD8-47291420E394}" type="datetimeFigureOut">
              <a:rPr lang="en-GB" smtClean="0"/>
              <a:t>18/11/2022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DC3143-04AE-4222-9E7B-109D7D7EE9D2}" type="slidenum">
              <a:rPr lang="en-GB" smtClean="0"/>
              <a:t>‹#›</a:t>
            </a:fld>
            <a:endParaRPr lang="en-GB"/>
          </a:p>
        </p:txBody>
      </p:sp>
    </p:spTree>
    <p:extLst>
      <p:ext uri="{BB962C8B-B14F-4D97-AF65-F5344CB8AC3E}">
        <p14:creationId xmlns:p14="http://schemas.microsoft.com/office/powerpoint/2010/main" val="983901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GB"/>
              <a:t>Click to edit Master title style</a:t>
            </a:r>
            <a:endParaRPr lang="en-US"/>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1FA07AC-5B2E-4C10-8FD8-47291420E394}" type="datetimeFigureOut">
              <a:rPr lang="en-GB" smtClean="0"/>
              <a:t>18/11/2022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FDC3143-04AE-4222-9E7B-109D7D7EE9D2}" type="slidenum">
              <a:rPr lang="en-GB" smtClean="0"/>
              <a:t>‹#›</a:t>
            </a:fld>
            <a:endParaRPr lang="en-GB"/>
          </a:p>
        </p:txBody>
      </p:sp>
    </p:spTree>
    <p:extLst>
      <p:ext uri="{BB962C8B-B14F-4D97-AF65-F5344CB8AC3E}">
        <p14:creationId xmlns:p14="http://schemas.microsoft.com/office/powerpoint/2010/main" val="401709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1FA07AC-5B2E-4C10-8FD8-47291420E394}" type="datetimeFigureOut">
              <a:rPr lang="en-GB" smtClean="0"/>
              <a:t>18/11/2022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FDC3143-04AE-4222-9E7B-109D7D7EE9D2}" type="slidenum">
              <a:rPr lang="en-GB" smtClean="0"/>
              <a:t>‹#›</a:t>
            </a:fld>
            <a:endParaRPr lang="en-GB"/>
          </a:p>
        </p:txBody>
      </p:sp>
    </p:spTree>
    <p:extLst>
      <p:ext uri="{BB962C8B-B14F-4D97-AF65-F5344CB8AC3E}">
        <p14:creationId xmlns:p14="http://schemas.microsoft.com/office/powerpoint/2010/main" val="1950820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1FA07AC-5B2E-4C10-8FD8-47291420E394}" type="datetimeFigureOut">
              <a:rPr lang="en-GB" smtClean="0"/>
              <a:t>18/11/2022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FDC3143-04AE-4222-9E7B-109D7D7EE9D2}" type="slidenum">
              <a:rPr lang="en-GB" smtClean="0"/>
              <a:t>‹#›</a:t>
            </a:fld>
            <a:endParaRPr lang="en-GB"/>
          </a:p>
        </p:txBody>
      </p:sp>
    </p:spTree>
    <p:extLst>
      <p:ext uri="{BB962C8B-B14F-4D97-AF65-F5344CB8AC3E}">
        <p14:creationId xmlns:p14="http://schemas.microsoft.com/office/powerpoint/2010/main" val="468718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GB"/>
              <a:t>Click to edit Master title style</a:t>
            </a:r>
            <a:endParaRPr lang="en-US"/>
          </a:p>
        </p:txBody>
      </p:sp>
      <p:sp>
        <p:nvSpPr>
          <p:cNvPr id="3" name="Content Placeholder 2"/>
          <p:cNvSpPr>
            <a:spLocks noGrp="1"/>
          </p:cNvSpPr>
          <p:nvPr>
            <p:ph idx="1"/>
          </p:nvPr>
        </p:nvSpPr>
        <p:spPr>
          <a:xfrm>
            <a:off x="4685846" y="2336873"/>
            <a:ext cx="5608336" cy="3599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1FA07AC-5B2E-4C10-8FD8-47291420E394}" type="datetimeFigureOut">
              <a:rPr lang="en-GB" smtClean="0"/>
              <a:t>18/11/2022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DC3143-04AE-4222-9E7B-109D7D7EE9D2}" type="slidenum">
              <a:rPr lang="en-GB" smtClean="0"/>
              <a:t>‹#›</a:t>
            </a:fld>
            <a:endParaRPr lang="en-GB"/>
          </a:p>
        </p:txBody>
      </p:sp>
    </p:spTree>
    <p:extLst>
      <p:ext uri="{BB962C8B-B14F-4D97-AF65-F5344CB8AC3E}">
        <p14:creationId xmlns:p14="http://schemas.microsoft.com/office/powerpoint/2010/main" val="3793572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GB"/>
              <a:t>Click to edit Master title style</a:t>
            </a:r>
            <a:endParaRPr lang="en-US"/>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1FA07AC-5B2E-4C10-8FD8-47291420E394}" type="datetimeFigureOut">
              <a:rPr lang="en-GB" smtClean="0"/>
              <a:t>18/11/2022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DC3143-04AE-4222-9E7B-109D7D7EE9D2}" type="slidenum">
              <a:rPr lang="en-GB" smtClean="0"/>
              <a:t>‹#›</a:t>
            </a:fld>
            <a:endParaRPr lang="en-GB"/>
          </a:p>
        </p:txBody>
      </p:sp>
    </p:spTree>
    <p:extLst>
      <p:ext uri="{BB962C8B-B14F-4D97-AF65-F5344CB8AC3E}">
        <p14:creationId xmlns:p14="http://schemas.microsoft.com/office/powerpoint/2010/main" val="2519947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1FA07AC-5B2E-4C10-8FD8-47291420E394}" type="datetimeFigureOut">
              <a:rPr lang="en-GB" smtClean="0"/>
              <a:t>18/11/2022</a:t>
            </a:fld>
            <a:endParaRPr lang="en-GB"/>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8FDC3143-04AE-4222-9E7B-109D7D7EE9D2}" type="slidenum">
              <a:rPr lang="en-GB" smtClean="0"/>
              <a:t>‹#›</a:t>
            </a:fld>
            <a:endParaRPr lang="en-GB"/>
          </a:p>
        </p:txBody>
      </p:sp>
    </p:spTree>
    <p:extLst>
      <p:ext uri="{BB962C8B-B14F-4D97-AF65-F5344CB8AC3E}">
        <p14:creationId xmlns:p14="http://schemas.microsoft.com/office/powerpoint/2010/main" val="113131164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wmf"/></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wm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wm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3.wmf"/></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5.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wm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9.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0.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1.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2.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3.w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4.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5.wmf"/></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8.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9.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0.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1.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2.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3.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4.w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5.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6.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7.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8.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9.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0.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1.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2.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3.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4.w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5.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6.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7.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8.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9.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0.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1.w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2.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3.w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4.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wmf"/></Relationships>
</file>

<file path=ppt/slides/_rels/slide60.xml.rels><?xml version="1.0" encoding="UTF-8" standalone="yes"?>
<Relationships xmlns="http://schemas.openxmlformats.org/package/2006/relationships"><Relationship Id="rId3" Type="http://schemas.openxmlformats.org/officeDocument/2006/relationships/hyperlink" Target="mailto:support@trics.org"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8D97-20CF-78B3-ABD5-A9DFF84CAA21}"/>
              </a:ext>
            </a:extLst>
          </p:cNvPr>
          <p:cNvSpPr>
            <a:spLocks noGrp="1"/>
          </p:cNvSpPr>
          <p:nvPr>
            <p:ph type="ctrTitle"/>
          </p:nvPr>
        </p:nvSpPr>
        <p:spPr/>
        <p:txBody>
          <a:bodyPr>
            <a:noAutofit/>
          </a:bodyPr>
          <a:lstStyle/>
          <a:p>
            <a:pPr algn="ctr"/>
            <a:r>
              <a:rPr lang="en-GB" sz="4800" b="1"/>
              <a:t>Developing TRICS</a:t>
            </a:r>
            <a:br>
              <a:rPr lang="en-GB" sz="4800" b="1"/>
            </a:br>
            <a:r>
              <a:rPr lang="en-GB" sz="4800" b="1"/>
              <a:t>Through 2020-2022</a:t>
            </a:r>
          </a:p>
        </p:txBody>
      </p:sp>
      <p:pic>
        <p:nvPicPr>
          <p:cNvPr id="8" name="Picture 7" descr="Icon&#10;&#10;Description automatically generated">
            <a:extLst>
              <a:ext uri="{FF2B5EF4-FFF2-40B4-BE49-F238E27FC236}">
                <a16:creationId xmlns:a16="http://schemas.microsoft.com/office/drawing/2014/main" id="{3FDBBD9B-A86C-BF4B-E582-99DB85E22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4386" y="2733709"/>
            <a:ext cx="1163444" cy="1376019"/>
          </a:xfrm>
          <a:prstGeom prst="rect">
            <a:avLst/>
          </a:prstGeom>
        </p:spPr>
      </p:pic>
    </p:spTree>
    <p:extLst>
      <p:ext uri="{BB962C8B-B14F-4D97-AF65-F5344CB8AC3E}">
        <p14:creationId xmlns:p14="http://schemas.microsoft.com/office/powerpoint/2010/main" val="3103878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08BF5AF3-31F4-F5C6-BC58-AC1AA2FF1063}"/>
              </a:ext>
            </a:extLst>
          </p:cNvPr>
          <p:cNvGraphicFramePr>
            <a:graphicFrameLocks noChangeAspect="1"/>
          </p:cNvGraphicFramePr>
          <p:nvPr>
            <p:extLst>
              <p:ext uri="{D42A27DB-BD31-4B8C-83A1-F6EECF244321}">
                <p14:modId xmlns:p14="http://schemas.microsoft.com/office/powerpoint/2010/main" val="1609030887"/>
              </p:ext>
            </p:extLst>
          </p:nvPr>
        </p:nvGraphicFramePr>
        <p:xfrm>
          <a:off x="680321" y="2336873"/>
          <a:ext cx="9639300" cy="3619500"/>
        </p:xfrm>
        <a:graphic>
          <a:graphicData uri="http://schemas.openxmlformats.org/presentationml/2006/ole">
            <mc:AlternateContent xmlns:mc="http://schemas.openxmlformats.org/markup-compatibility/2006">
              <mc:Choice xmlns:v="urn:schemas-microsoft-com:vml" Requires="v">
                <p:oleObj r:id="rId3" imgW="12825360" imgH="4812480" progId="">
                  <p:embed/>
                </p:oleObj>
              </mc:Choice>
              <mc:Fallback>
                <p:oleObj r:id="rId3" imgW="12825360" imgH="4812480" progId="">
                  <p:embed/>
                  <p:pic>
                    <p:nvPicPr>
                      <p:cNvPr id="5" name="Object 4">
                        <a:extLst>
                          <a:ext uri="{FF2B5EF4-FFF2-40B4-BE49-F238E27FC236}">
                            <a16:creationId xmlns:a16="http://schemas.microsoft.com/office/drawing/2014/main" id="{08BF5AF3-31F4-F5C6-BC58-AC1AA2FF1063}"/>
                          </a:ext>
                        </a:extLst>
                      </p:cNvPr>
                      <p:cNvPicPr/>
                      <p:nvPr/>
                    </p:nvPicPr>
                    <p:blipFill>
                      <a:blip r:embed="rId4"/>
                      <a:stretch>
                        <a:fillRect/>
                      </a:stretch>
                    </p:blipFill>
                    <p:spPr>
                      <a:xfrm>
                        <a:off x="680321" y="2336873"/>
                        <a:ext cx="9639300" cy="361950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Review of the Use Classes Order 2020</a:t>
            </a:r>
            <a:br>
              <a:rPr lang="en-GB" b="1"/>
            </a:br>
            <a:r>
              <a:rPr lang="en-GB" b="1"/>
              <a:t>and the Implications for TRICS</a:t>
            </a:r>
          </a:p>
        </p:txBody>
      </p:sp>
      <p:pic>
        <p:nvPicPr>
          <p:cNvPr id="4" name="Picture 3" descr="Icon&#10;&#10;Description automatically generated">
            <a:extLst>
              <a:ext uri="{FF2B5EF4-FFF2-40B4-BE49-F238E27FC236}">
                <a16:creationId xmlns:a16="http://schemas.microsoft.com/office/drawing/2014/main" id="{6A1B91EB-600D-C2A5-3A36-9934C28F23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1083519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Review of the Use Classes Order 2020</a:t>
            </a:r>
            <a:br>
              <a:rPr lang="en-GB" b="1"/>
            </a:br>
            <a:r>
              <a:rPr lang="en-GB" b="1"/>
              <a:t>and the Implications for TRICS</a:t>
            </a:r>
          </a:p>
        </p:txBody>
      </p:sp>
      <p:sp>
        <p:nvSpPr>
          <p:cNvPr id="3" name="Content Placeholder 2">
            <a:extLst>
              <a:ext uri="{FF2B5EF4-FFF2-40B4-BE49-F238E27FC236}">
                <a16:creationId xmlns:a16="http://schemas.microsoft.com/office/drawing/2014/main" id="{832433D0-3420-9DFC-16D5-3B9C742156B1}"/>
              </a:ext>
            </a:extLst>
          </p:cNvPr>
          <p:cNvSpPr>
            <a:spLocks noGrp="1"/>
          </p:cNvSpPr>
          <p:nvPr>
            <p:ph idx="1"/>
          </p:nvPr>
        </p:nvSpPr>
        <p:spPr/>
        <p:txBody>
          <a:bodyPr>
            <a:noAutofit/>
          </a:bodyPr>
          <a:lstStyle/>
          <a:p>
            <a:pPr algn="just"/>
            <a:r>
              <a:rPr lang="en-GB"/>
              <a:t>For 02/ Employment land use surveys, the Use Class breakdown table of B1(a), B1(b), B1(c), B2 and B8 has now been amended.</a:t>
            </a:r>
          </a:p>
          <a:p>
            <a:pPr algn="just"/>
            <a:endParaRPr lang="en-GB"/>
          </a:p>
          <a:p>
            <a:pPr algn="just"/>
            <a:r>
              <a:rPr lang="en-GB"/>
              <a:t>Site Operations table introduced for all 02/ Employment surveys.</a:t>
            </a:r>
          </a:p>
          <a:p>
            <a:pPr algn="just"/>
            <a:endParaRPr lang="en-GB"/>
          </a:p>
          <a:p>
            <a:pPr algn="just"/>
            <a:r>
              <a:rPr lang="en-GB"/>
              <a:t>B1(a) replaced with Offices, B1(b) replaced with Research &amp; Development, B1(c) replaced with Light Industrial, B2 replaced with General Industrial and B8 replaced with Storage &amp; Development.</a:t>
            </a:r>
          </a:p>
        </p:txBody>
      </p:sp>
      <p:pic>
        <p:nvPicPr>
          <p:cNvPr id="4" name="Picture 3" descr="Icon&#10;&#10;Description automatically generated">
            <a:extLst>
              <a:ext uri="{FF2B5EF4-FFF2-40B4-BE49-F238E27FC236}">
                <a16:creationId xmlns:a16="http://schemas.microsoft.com/office/drawing/2014/main" id="{6A1B91EB-600D-C2A5-3A36-9934C28F2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1830684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BF54C115-A7F0-E52A-7E8A-9C76351C7CD1}"/>
              </a:ext>
            </a:extLst>
          </p:cNvPr>
          <p:cNvGraphicFramePr>
            <a:graphicFrameLocks noChangeAspect="1"/>
          </p:cNvGraphicFramePr>
          <p:nvPr>
            <p:extLst>
              <p:ext uri="{D42A27DB-BD31-4B8C-83A1-F6EECF244321}">
                <p14:modId xmlns:p14="http://schemas.microsoft.com/office/powerpoint/2010/main" val="66491352"/>
              </p:ext>
            </p:extLst>
          </p:nvPr>
        </p:nvGraphicFramePr>
        <p:xfrm>
          <a:off x="680321" y="2336873"/>
          <a:ext cx="9639300" cy="3619500"/>
        </p:xfrm>
        <a:graphic>
          <a:graphicData uri="http://schemas.openxmlformats.org/presentationml/2006/ole">
            <mc:AlternateContent xmlns:mc="http://schemas.openxmlformats.org/markup-compatibility/2006">
              <mc:Choice xmlns:v="urn:schemas-microsoft-com:vml" Requires="v">
                <p:oleObj r:id="rId3" imgW="12825360" imgH="4812480" progId="">
                  <p:embed/>
                </p:oleObj>
              </mc:Choice>
              <mc:Fallback>
                <p:oleObj r:id="rId3" imgW="12825360" imgH="4812480" progId="">
                  <p:embed/>
                  <p:pic>
                    <p:nvPicPr>
                      <p:cNvPr id="3" name="Object 2">
                        <a:extLst>
                          <a:ext uri="{FF2B5EF4-FFF2-40B4-BE49-F238E27FC236}">
                            <a16:creationId xmlns:a16="http://schemas.microsoft.com/office/drawing/2014/main" id="{BF54C115-A7F0-E52A-7E8A-9C76351C7CD1}"/>
                          </a:ext>
                        </a:extLst>
                      </p:cNvPr>
                      <p:cNvPicPr/>
                      <p:nvPr/>
                    </p:nvPicPr>
                    <p:blipFill>
                      <a:blip r:embed="rId4"/>
                      <a:stretch>
                        <a:fillRect/>
                      </a:stretch>
                    </p:blipFill>
                    <p:spPr>
                      <a:xfrm>
                        <a:off x="680321" y="2336873"/>
                        <a:ext cx="9639300" cy="361950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Review of the Use Classes Order 2020</a:t>
            </a:r>
            <a:br>
              <a:rPr lang="en-GB" b="1"/>
            </a:br>
            <a:r>
              <a:rPr lang="en-GB" b="1"/>
              <a:t>and the Implications for TRICS</a:t>
            </a:r>
          </a:p>
        </p:txBody>
      </p:sp>
      <p:pic>
        <p:nvPicPr>
          <p:cNvPr id="4" name="Picture 3" descr="Icon&#10;&#10;Description automatically generated">
            <a:extLst>
              <a:ext uri="{FF2B5EF4-FFF2-40B4-BE49-F238E27FC236}">
                <a16:creationId xmlns:a16="http://schemas.microsoft.com/office/drawing/2014/main" id="{6A1B91EB-600D-C2A5-3A36-9934C28F23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3417271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Significant Changes to and New Features</a:t>
            </a:r>
            <a:br>
              <a:rPr lang="en-GB" b="1" dirty="0"/>
            </a:br>
            <a:r>
              <a:rPr lang="en-GB" b="1" dirty="0"/>
              <a:t>of the Good Practice Guide</a:t>
            </a:r>
          </a:p>
        </p:txBody>
      </p:sp>
      <p:sp>
        <p:nvSpPr>
          <p:cNvPr id="3" name="Content Placeholder 2">
            <a:extLst>
              <a:ext uri="{FF2B5EF4-FFF2-40B4-BE49-F238E27FC236}">
                <a16:creationId xmlns:a16="http://schemas.microsoft.com/office/drawing/2014/main" id="{832433D0-3420-9DFC-16D5-3B9C742156B1}"/>
              </a:ext>
            </a:extLst>
          </p:cNvPr>
          <p:cNvSpPr>
            <a:spLocks noGrp="1"/>
          </p:cNvSpPr>
          <p:nvPr>
            <p:ph idx="1"/>
          </p:nvPr>
        </p:nvSpPr>
        <p:spPr/>
        <p:txBody>
          <a:bodyPr>
            <a:noAutofit/>
          </a:bodyPr>
          <a:lstStyle/>
          <a:p>
            <a:r>
              <a:rPr lang="en-GB" dirty="0"/>
              <a:t>Towards the end of 2020, the Good Practice Guide was thoroughly reviewed.</a:t>
            </a:r>
          </a:p>
          <a:p>
            <a:endParaRPr lang="en-GB" dirty="0"/>
          </a:p>
          <a:p>
            <a:r>
              <a:rPr lang="en-GB" dirty="0"/>
              <a:t>Sections were added and expanded to cover all recent developments in the TRICS database and its use in the industry.</a:t>
            </a:r>
          </a:p>
          <a:p>
            <a:endParaRPr lang="en-GB" dirty="0"/>
          </a:p>
          <a:p>
            <a:r>
              <a:rPr lang="en-GB" dirty="0"/>
              <a:t>The document almost doubled in size, from 39 pages up to 65.</a:t>
            </a:r>
          </a:p>
          <a:p>
            <a:endParaRPr lang="en-GB" dirty="0"/>
          </a:p>
          <a:p>
            <a:r>
              <a:rPr lang="en-GB" dirty="0"/>
              <a:t>Available to download from the TRICS website.</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494257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25C4064E-EF42-93B7-0148-A9F2F8939971}"/>
              </a:ext>
            </a:extLst>
          </p:cNvPr>
          <p:cNvGraphicFramePr>
            <a:graphicFrameLocks noChangeAspect="1"/>
          </p:cNvGraphicFramePr>
          <p:nvPr>
            <p:extLst>
              <p:ext uri="{D42A27DB-BD31-4B8C-83A1-F6EECF244321}">
                <p14:modId xmlns:p14="http://schemas.microsoft.com/office/powerpoint/2010/main" val="966221258"/>
              </p:ext>
            </p:extLst>
          </p:nvPr>
        </p:nvGraphicFramePr>
        <p:xfrm>
          <a:off x="680321" y="2336873"/>
          <a:ext cx="9648825" cy="3619500"/>
        </p:xfrm>
        <a:graphic>
          <a:graphicData uri="http://schemas.openxmlformats.org/presentationml/2006/ole">
            <mc:AlternateContent xmlns:mc="http://schemas.openxmlformats.org/markup-compatibility/2006">
              <mc:Choice xmlns:v="urn:schemas-microsoft-com:vml" Requires="v">
                <p:oleObj r:id="rId3" imgW="12837960" imgH="4812480" progId="">
                  <p:embed/>
                </p:oleObj>
              </mc:Choice>
              <mc:Fallback>
                <p:oleObj r:id="rId3" imgW="12837960" imgH="4812480" progId="">
                  <p:embed/>
                  <p:pic>
                    <p:nvPicPr>
                      <p:cNvPr id="5" name="Object 4">
                        <a:extLst>
                          <a:ext uri="{FF2B5EF4-FFF2-40B4-BE49-F238E27FC236}">
                            <a16:creationId xmlns:a16="http://schemas.microsoft.com/office/drawing/2014/main" id="{25C4064E-EF42-93B7-0148-A9F2F8939971}"/>
                          </a:ext>
                        </a:extLst>
                      </p:cNvPr>
                      <p:cNvPicPr/>
                      <p:nvPr/>
                    </p:nvPicPr>
                    <p:blipFill>
                      <a:blip r:embed="rId4"/>
                      <a:stretch>
                        <a:fillRect/>
                      </a:stretch>
                    </p:blipFill>
                    <p:spPr>
                      <a:xfrm>
                        <a:off x="680321" y="2336873"/>
                        <a:ext cx="9648825" cy="361950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Significant Changes to and New Features</a:t>
            </a:r>
            <a:br>
              <a:rPr lang="en-GB" b="1"/>
            </a:br>
            <a:r>
              <a:rPr lang="en-GB" b="1"/>
              <a:t>of the Good Practice Guide</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4059983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0690798C-BCE2-D5A3-3597-C29E4708785B}"/>
              </a:ext>
            </a:extLst>
          </p:cNvPr>
          <p:cNvGraphicFramePr>
            <a:graphicFrameLocks noChangeAspect="1"/>
          </p:cNvGraphicFramePr>
          <p:nvPr>
            <p:extLst>
              <p:ext uri="{D42A27DB-BD31-4B8C-83A1-F6EECF244321}">
                <p14:modId xmlns:p14="http://schemas.microsoft.com/office/powerpoint/2010/main" val="1727903188"/>
              </p:ext>
            </p:extLst>
          </p:nvPr>
        </p:nvGraphicFramePr>
        <p:xfrm>
          <a:off x="680321" y="2336873"/>
          <a:ext cx="9648825" cy="3619500"/>
        </p:xfrm>
        <a:graphic>
          <a:graphicData uri="http://schemas.openxmlformats.org/presentationml/2006/ole">
            <mc:AlternateContent xmlns:mc="http://schemas.openxmlformats.org/markup-compatibility/2006">
              <mc:Choice xmlns:v="urn:schemas-microsoft-com:vml" Requires="v">
                <p:oleObj r:id="rId3" imgW="12837960" imgH="4812480" progId="">
                  <p:embed/>
                </p:oleObj>
              </mc:Choice>
              <mc:Fallback>
                <p:oleObj r:id="rId3" imgW="12837960" imgH="4812480" progId="">
                  <p:embed/>
                  <p:pic>
                    <p:nvPicPr>
                      <p:cNvPr id="6" name="Object 5">
                        <a:extLst>
                          <a:ext uri="{FF2B5EF4-FFF2-40B4-BE49-F238E27FC236}">
                            <a16:creationId xmlns:a16="http://schemas.microsoft.com/office/drawing/2014/main" id="{0690798C-BCE2-D5A3-3597-C29E4708785B}"/>
                          </a:ext>
                        </a:extLst>
                      </p:cNvPr>
                      <p:cNvPicPr/>
                      <p:nvPr/>
                    </p:nvPicPr>
                    <p:blipFill>
                      <a:blip r:embed="rId4"/>
                      <a:stretch>
                        <a:fillRect/>
                      </a:stretch>
                    </p:blipFill>
                    <p:spPr>
                      <a:xfrm>
                        <a:off x="680321" y="2336873"/>
                        <a:ext cx="9648825" cy="361950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Significant Changes to and New Features</a:t>
            </a:r>
            <a:br>
              <a:rPr lang="en-GB" b="1"/>
            </a:br>
            <a:r>
              <a:rPr lang="en-GB" b="1"/>
              <a:t>of the Good Practice Guide</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1380722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Significant Changes to and New Features</a:t>
            </a:r>
            <a:br>
              <a:rPr lang="en-GB" b="1"/>
            </a:br>
            <a:r>
              <a:rPr lang="en-GB" b="1"/>
              <a:t>of the Good Practice Guide</a:t>
            </a:r>
          </a:p>
        </p:txBody>
      </p:sp>
      <p:sp>
        <p:nvSpPr>
          <p:cNvPr id="3" name="Content Placeholder 2">
            <a:extLst>
              <a:ext uri="{FF2B5EF4-FFF2-40B4-BE49-F238E27FC236}">
                <a16:creationId xmlns:a16="http://schemas.microsoft.com/office/drawing/2014/main" id="{832433D0-3420-9DFC-16D5-3B9C742156B1}"/>
              </a:ext>
            </a:extLst>
          </p:cNvPr>
          <p:cNvSpPr>
            <a:spLocks noGrp="1"/>
          </p:cNvSpPr>
          <p:nvPr>
            <p:ph idx="1"/>
          </p:nvPr>
        </p:nvSpPr>
        <p:spPr/>
        <p:txBody>
          <a:bodyPr>
            <a:noAutofit/>
          </a:bodyPr>
          <a:lstStyle/>
          <a:p>
            <a:r>
              <a:rPr lang="en-GB"/>
              <a:t>Four new sections added to the document.</a:t>
            </a:r>
          </a:p>
          <a:p>
            <a:endParaRPr lang="en-GB"/>
          </a:p>
          <a:p>
            <a:r>
              <a:rPr lang="en-GB"/>
              <a:t>How TRICS defines Gross Floor Area (GFA).</a:t>
            </a:r>
          </a:p>
          <a:p>
            <a:endParaRPr lang="en-GB"/>
          </a:p>
          <a:p>
            <a:r>
              <a:rPr lang="en-GB"/>
              <a:t>The method of TRICS trip rate calculations.</a:t>
            </a:r>
          </a:p>
          <a:p>
            <a:endParaRPr lang="en-GB"/>
          </a:p>
          <a:p>
            <a:r>
              <a:rPr lang="en-GB"/>
              <a:t>The section exploring weighting factors in trip rate calculations had an extra part added regarding manual deselection of sites.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1782350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Significant Changes to and New Features</a:t>
            </a:r>
            <a:br>
              <a:rPr lang="en-GB" b="1"/>
            </a:br>
            <a:r>
              <a:rPr lang="en-GB" b="1"/>
              <a:t>of the Good Practice Guide</a:t>
            </a:r>
          </a:p>
        </p:txBody>
      </p:sp>
      <p:sp>
        <p:nvSpPr>
          <p:cNvPr id="3" name="Content Placeholder 2">
            <a:extLst>
              <a:ext uri="{FF2B5EF4-FFF2-40B4-BE49-F238E27FC236}">
                <a16:creationId xmlns:a16="http://schemas.microsoft.com/office/drawing/2014/main" id="{832433D0-3420-9DFC-16D5-3B9C742156B1}"/>
              </a:ext>
            </a:extLst>
          </p:cNvPr>
          <p:cNvSpPr>
            <a:spLocks noGrp="1"/>
          </p:cNvSpPr>
          <p:nvPr>
            <p:ph idx="1"/>
          </p:nvPr>
        </p:nvSpPr>
        <p:spPr/>
        <p:txBody>
          <a:bodyPr>
            <a:noAutofit/>
          </a:bodyPr>
          <a:lstStyle/>
          <a:p>
            <a:r>
              <a:rPr lang="en-GB"/>
              <a:t>A new section “Understanding the TRICS Vehicle Occupants count” added.</a:t>
            </a:r>
          </a:p>
          <a:p>
            <a:endParaRPr lang="en-GB"/>
          </a:p>
          <a:p>
            <a:r>
              <a:rPr lang="en-GB"/>
              <a:t>A new section “Understanding the TRICS Servicing Vehicles count” added.</a:t>
            </a:r>
          </a:p>
          <a:p>
            <a:endParaRPr lang="en-GB"/>
          </a:p>
          <a:p>
            <a:r>
              <a:rPr lang="en-GB"/>
              <a:t>These new sections all regular queries from TRICS users in our support@trics.org inbox.</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2983102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C9775E1C-4734-CD35-5654-E982E3A51994}"/>
              </a:ext>
            </a:extLst>
          </p:cNvPr>
          <p:cNvGraphicFramePr>
            <a:graphicFrameLocks noChangeAspect="1"/>
          </p:cNvGraphicFramePr>
          <p:nvPr>
            <p:extLst>
              <p:ext uri="{D42A27DB-BD31-4B8C-83A1-F6EECF244321}">
                <p14:modId xmlns:p14="http://schemas.microsoft.com/office/powerpoint/2010/main" val="377904729"/>
              </p:ext>
            </p:extLst>
          </p:nvPr>
        </p:nvGraphicFramePr>
        <p:xfrm>
          <a:off x="680321" y="2327348"/>
          <a:ext cx="9648825" cy="3619500"/>
        </p:xfrm>
        <a:graphic>
          <a:graphicData uri="http://schemas.openxmlformats.org/presentationml/2006/ole">
            <mc:AlternateContent xmlns:mc="http://schemas.openxmlformats.org/markup-compatibility/2006">
              <mc:Choice xmlns:v="urn:schemas-microsoft-com:vml" Requires="v">
                <p:oleObj r:id="rId3" imgW="12837960" imgH="4812480" progId="">
                  <p:embed/>
                </p:oleObj>
              </mc:Choice>
              <mc:Fallback>
                <p:oleObj r:id="rId3" imgW="12837960" imgH="4812480" progId="">
                  <p:embed/>
                  <p:pic>
                    <p:nvPicPr>
                      <p:cNvPr id="5" name="Object 4">
                        <a:extLst>
                          <a:ext uri="{FF2B5EF4-FFF2-40B4-BE49-F238E27FC236}">
                            <a16:creationId xmlns:a16="http://schemas.microsoft.com/office/drawing/2014/main" id="{C9775E1C-4734-CD35-5654-E982E3A51994}"/>
                          </a:ext>
                        </a:extLst>
                      </p:cNvPr>
                      <p:cNvPicPr/>
                      <p:nvPr/>
                    </p:nvPicPr>
                    <p:blipFill>
                      <a:blip r:embed="rId4"/>
                      <a:stretch>
                        <a:fillRect/>
                      </a:stretch>
                    </p:blipFill>
                    <p:spPr>
                      <a:xfrm>
                        <a:off x="680321" y="2327348"/>
                        <a:ext cx="9648825" cy="361950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Significant Changes to and New Features</a:t>
            </a:r>
            <a:br>
              <a:rPr lang="en-GB" b="1"/>
            </a:br>
            <a:r>
              <a:rPr lang="en-GB" b="1"/>
              <a:t>of the Good Practice Guide</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3991119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Significant Changes to and New Features</a:t>
            </a:r>
            <a:br>
              <a:rPr lang="en-GB" b="1"/>
            </a:br>
            <a:r>
              <a:rPr lang="en-GB" b="1"/>
              <a:t>of the Good Practice Guide</a:t>
            </a:r>
          </a:p>
        </p:txBody>
      </p:sp>
      <p:sp>
        <p:nvSpPr>
          <p:cNvPr id="3" name="Content Placeholder 2">
            <a:extLst>
              <a:ext uri="{FF2B5EF4-FFF2-40B4-BE49-F238E27FC236}">
                <a16:creationId xmlns:a16="http://schemas.microsoft.com/office/drawing/2014/main" id="{832433D0-3420-9DFC-16D5-3B9C742156B1}"/>
              </a:ext>
            </a:extLst>
          </p:cNvPr>
          <p:cNvSpPr>
            <a:spLocks noGrp="1"/>
          </p:cNvSpPr>
          <p:nvPr>
            <p:ph idx="1"/>
          </p:nvPr>
        </p:nvSpPr>
        <p:spPr/>
        <p:txBody>
          <a:bodyPr/>
          <a:lstStyle/>
          <a:p>
            <a:r>
              <a:rPr lang="en-GB" dirty="0"/>
              <a:t>The “Site selection by Region, Location Type and other data fields” section has been significantly expanded.</a:t>
            </a:r>
          </a:p>
          <a:p>
            <a:endParaRPr lang="en-GB" dirty="0"/>
          </a:p>
          <a:p>
            <a:r>
              <a:rPr lang="en-GB" dirty="0"/>
              <a:t>Many other sections were also expanded to further clarify the correct way to utilise the TRICS database.</a:t>
            </a:r>
          </a:p>
          <a:p>
            <a:endParaRPr lang="en-GB" dirty="0"/>
          </a:p>
          <a:p>
            <a:r>
              <a:rPr lang="en-GB" dirty="0"/>
              <a:t>A large appendix of 12 pages has been added to show a worked example of a TRICS trip rate calculation. </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2683814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Developing TRICS</a:t>
            </a:r>
            <a:br>
              <a:rPr lang="en-GB" b="1" dirty="0"/>
            </a:br>
            <a:r>
              <a:rPr lang="en-GB" b="1" dirty="0"/>
              <a:t>Through 2020-2022</a:t>
            </a:r>
          </a:p>
        </p:txBody>
      </p:sp>
      <p:sp>
        <p:nvSpPr>
          <p:cNvPr id="3" name="Content Placeholder 2">
            <a:extLst>
              <a:ext uri="{FF2B5EF4-FFF2-40B4-BE49-F238E27FC236}">
                <a16:creationId xmlns:a16="http://schemas.microsoft.com/office/drawing/2014/main" id="{832433D0-3420-9DFC-16D5-3B9C742156B1}"/>
              </a:ext>
            </a:extLst>
          </p:cNvPr>
          <p:cNvSpPr>
            <a:spLocks noGrp="1"/>
          </p:cNvSpPr>
          <p:nvPr>
            <p:ph idx="1"/>
          </p:nvPr>
        </p:nvSpPr>
        <p:spPr/>
        <p:txBody>
          <a:bodyPr>
            <a:noAutofit/>
          </a:bodyPr>
          <a:lstStyle/>
          <a:p>
            <a:r>
              <a:rPr lang="en-GB" dirty="0"/>
              <a:t>Review of the Use Classes Order 2020 and the Implications for TRICS.</a:t>
            </a:r>
          </a:p>
          <a:p>
            <a:endParaRPr lang="en-GB" dirty="0"/>
          </a:p>
          <a:p>
            <a:r>
              <a:rPr lang="en-GB" dirty="0"/>
              <a:t>Significant Changes to and New Features of the Good Practice Guide.</a:t>
            </a:r>
          </a:p>
          <a:p>
            <a:endParaRPr lang="en-GB" dirty="0"/>
          </a:p>
          <a:p>
            <a:r>
              <a:rPr lang="en-GB" dirty="0"/>
              <a:t>Main System Development Changes in 2020, 2021 and 2022.</a:t>
            </a:r>
          </a:p>
        </p:txBody>
      </p:sp>
      <p:pic>
        <p:nvPicPr>
          <p:cNvPr id="4" name="Picture 3" descr="Icon&#10;&#10;Description automatically generated">
            <a:extLst>
              <a:ext uri="{FF2B5EF4-FFF2-40B4-BE49-F238E27FC236}">
                <a16:creationId xmlns:a16="http://schemas.microsoft.com/office/drawing/2014/main" id="{6A1B91EB-600D-C2A5-3A36-9934C28F2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1689746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Significant Changes to and New Features</a:t>
            </a:r>
            <a:br>
              <a:rPr lang="en-GB" b="1"/>
            </a:br>
            <a:r>
              <a:rPr lang="en-GB" b="1"/>
              <a:t>of the Good Practice Guide</a:t>
            </a:r>
          </a:p>
        </p:txBody>
      </p:sp>
      <p:sp>
        <p:nvSpPr>
          <p:cNvPr id="3" name="Content Placeholder 2">
            <a:extLst>
              <a:ext uri="{FF2B5EF4-FFF2-40B4-BE49-F238E27FC236}">
                <a16:creationId xmlns:a16="http://schemas.microsoft.com/office/drawing/2014/main" id="{832433D0-3420-9DFC-16D5-3B9C742156B1}"/>
              </a:ext>
            </a:extLst>
          </p:cNvPr>
          <p:cNvSpPr>
            <a:spLocks noGrp="1"/>
          </p:cNvSpPr>
          <p:nvPr>
            <p:ph idx="1"/>
          </p:nvPr>
        </p:nvSpPr>
        <p:spPr/>
        <p:txBody>
          <a:bodyPr/>
          <a:lstStyle/>
          <a:p>
            <a:r>
              <a:rPr lang="en-GB"/>
              <a:t>Having not had a major update for a while, the TRICS Good Practice Guide is now updated annually to make sure it is always directly comparable to the most recent version of the TRICS software.</a:t>
            </a:r>
          </a:p>
          <a:p>
            <a:endParaRPr lang="en-GB"/>
          </a:p>
          <a:p>
            <a:r>
              <a:rPr lang="en-GB"/>
              <a:t>Feedback on the TRICS Good Practice Guide is always welcome at support@trics.org.</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3143520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6C9545BC-037E-E192-C562-EDD3B2090847}"/>
              </a:ext>
            </a:extLst>
          </p:cNvPr>
          <p:cNvGraphicFramePr>
            <a:graphicFrameLocks noChangeAspect="1"/>
          </p:cNvGraphicFramePr>
          <p:nvPr>
            <p:extLst>
              <p:ext uri="{D42A27DB-BD31-4B8C-83A1-F6EECF244321}">
                <p14:modId xmlns:p14="http://schemas.microsoft.com/office/powerpoint/2010/main" val="767867189"/>
              </p:ext>
            </p:extLst>
          </p:nvPr>
        </p:nvGraphicFramePr>
        <p:xfrm>
          <a:off x="680321" y="2327348"/>
          <a:ext cx="9648825" cy="3619500"/>
        </p:xfrm>
        <a:graphic>
          <a:graphicData uri="http://schemas.openxmlformats.org/presentationml/2006/ole">
            <mc:AlternateContent xmlns:mc="http://schemas.openxmlformats.org/markup-compatibility/2006">
              <mc:Choice xmlns:v="urn:schemas-microsoft-com:vml" Requires="v">
                <p:oleObj r:id="rId3" imgW="12837960" imgH="4812480" progId="">
                  <p:embed/>
                </p:oleObj>
              </mc:Choice>
              <mc:Fallback>
                <p:oleObj r:id="rId3" imgW="12837960" imgH="4812480" progId="">
                  <p:embed/>
                  <p:pic>
                    <p:nvPicPr>
                      <p:cNvPr id="6" name="Object 5">
                        <a:extLst>
                          <a:ext uri="{FF2B5EF4-FFF2-40B4-BE49-F238E27FC236}">
                            <a16:creationId xmlns:a16="http://schemas.microsoft.com/office/drawing/2014/main" id="{6C9545BC-037E-E192-C562-EDD3B2090847}"/>
                          </a:ext>
                        </a:extLst>
                      </p:cNvPr>
                      <p:cNvPicPr/>
                      <p:nvPr/>
                    </p:nvPicPr>
                    <p:blipFill>
                      <a:blip r:embed="rId4"/>
                      <a:stretch>
                        <a:fillRect/>
                      </a:stretch>
                    </p:blipFill>
                    <p:spPr>
                      <a:xfrm>
                        <a:off x="680321" y="2327348"/>
                        <a:ext cx="9648825" cy="361950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Significant Changes and New Features</a:t>
            </a:r>
            <a:br>
              <a:rPr lang="en-GB" b="1"/>
            </a:br>
            <a:r>
              <a:rPr lang="en-GB" b="1"/>
              <a:t>to the Good Practice Guide</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2169362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D8674242-974B-DB46-99A1-84E45815F58F}"/>
              </a:ext>
            </a:extLst>
          </p:cNvPr>
          <p:cNvGraphicFramePr>
            <a:graphicFrameLocks noChangeAspect="1"/>
          </p:cNvGraphicFramePr>
          <p:nvPr>
            <p:extLst>
              <p:ext uri="{D42A27DB-BD31-4B8C-83A1-F6EECF244321}">
                <p14:modId xmlns:p14="http://schemas.microsoft.com/office/powerpoint/2010/main" val="2906634301"/>
              </p:ext>
            </p:extLst>
          </p:nvPr>
        </p:nvGraphicFramePr>
        <p:xfrm>
          <a:off x="680321" y="2327348"/>
          <a:ext cx="9648825" cy="3619500"/>
        </p:xfrm>
        <a:graphic>
          <a:graphicData uri="http://schemas.openxmlformats.org/presentationml/2006/ole">
            <mc:AlternateContent xmlns:mc="http://schemas.openxmlformats.org/markup-compatibility/2006">
              <mc:Choice xmlns:v="urn:schemas-microsoft-com:vml" Requires="v">
                <p:oleObj r:id="rId3" imgW="12837960" imgH="4812480" progId="">
                  <p:embed/>
                </p:oleObj>
              </mc:Choice>
              <mc:Fallback>
                <p:oleObj r:id="rId3" imgW="12837960" imgH="4812480" progId="">
                  <p:embed/>
                  <p:pic>
                    <p:nvPicPr>
                      <p:cNvPr id="3" name="Object 2">
                        <a:extLst>
                          <a:ext uri="{FF2B5EF4-FFF2-40B4-BE49-F238E27FC236}">
                            <a16:creationId xmlns:a16="http://schemas.microsoft.com/office/drawing/2014/main" id="{D8674242-974B-DB46-99A1-84E45815F58F}"/>
                          </a:ext>
                        </a:extLst>
                      </p:cNvPr>
                      <p:cNvPicPr/>
                      <p:nvPr/>
                    </p:nvPicPr>
                    <p:blipFill>
                      <a:blip r:embed="rId4"/>
                      <a:stretch>
                        <a:fillRect/>
                      </a:stretch>
                    </p:blipFill>
                    <p:spPr>
                      <a:xfrm>
                        <a:off x="680321" y="2327348"/>
                        <a:ext cx="9648825" cy="361950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Main System Development</a:t>
            </a:r>
            <a:br>
              <a:rPr lang="en-GB" b="1"/>
            </a:br>
            <a:r>
              <a:rPr lang="en-GB" b="1"/>
              <a:t>Changes in 2020</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4143645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E5655AC2-FB8C-A5F9-AF8D-EFC7B6DB5B53}"/>
              </a:ext>
            </a:extLst>
          </p:cNvPr>
          <p:cNvGraphicFramePr>
            <a:graphicFrameLocks noChangeAspect="1"/>
          </p:cNvGraphicFramePr>
          <p:nvPr>
            <p:extLst>
              <p:ext uri="{D42A27DB-BD31-4B8C-83A1-F6EECF244321}">
                <p14:modId xmlns:p14="http://schemas.microsoft.com/office/powerpoint/2010/main" val="2914521650"/>
              </p:ext>
            </p:extLst>
          </p:nvPr>
        </p:nvGraphicFramePr>
        <p:xfrm>
          <a:off x="680321" y="2317822"/>
          <a:ext cx="9667875" cy="3629025"/>
        </p:xfrm>
        <a:graphic>
          <a:graphicData uri="http://schemas.openxmlformats.org/presentationml/2006/ole">
            <mc:AlternateContent xmlns:mc="http://schemas.openxmlformats.org/markup-compatibility/2006">
              <mc:Choice xmlns:v="urn:schemas-microsoft-com:vml" Requires="v">
                <p:oleObj r:id="rId3" imgW="12863160" imgH="4825080" progId="">
                  <p:embed/>
                </p:oleObj>
              </mc:Choice>
              <mc:Fallback>
                <p:oleObj r:id="rId3" imgW="12863160" imgH="4825080" progId="">
                  <p:embed/>
                  <p:pic>
                    <p:nvPicPr>
                      <p:cNvPr id="3" name="Object 2">
                        <a:extLst>
                          <a:ext uri="{FF2B5EF4-FFF2-40B4-BE49-F238E27FC236}">
                            <a16:creationId xmlns:a16="http://schemas.microsoft.com/office/drawing/2014/main" id="{E5655AC2-FB8C-A5F9-AF8D-EFC7B6DB5B53}"/>
                          </a:ext>
                        </a:extLst>
                      </p:cNvPr>
                      <p:cNvPicPr/>
                      <p:nvPr/>
                    </p:nvPicPr>
                    <p:blipFill>
                      <a:blip r:embed="rId4"/>
                      <a:stretch>
                        <a:fillRect/>
                      </a:stretch>
                    </p:blipFill>
                    <p:spPr>
                      <a:xfrm>
                        <a:off x="680321" y="2317822"/>
                        <a:ext cx="9667875"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normAutofit/>
          </a:bodyPr>
          <a:lstStyle/>
          <a:p>
            <a:pPr algn="ctr"/>
            <a:r>
              <a:rPr lang="en-GB" b="1" dirty="0"/>
              <a:t>2020: Automatically identify SAM and COVID-19 surveys in site lists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3994465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normAutofit/>
          </a:bodyPr>
          <a:lstStyle/>
          <a:p>
            <a:pPr algn="ctr"/>
            <a:r>
              <a:rPr lang="en-GB" b="1" dirty="0"/>
              <a:t>2020: Automatically identify</a:t>
            </a:r>
            <a:br>
              <a:rPr lang="en-GB" b="1" dirty="0"/>
            </a:br>
            <a:r>
              <a:rPr lang="en-GB" b="1" dirty="0"/>
              <a:t>COVID-19 surveys in site lists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pic>
        <p:nvPicPr>
          <p:cNvPr id="7" name="Picture 6">
            <a:extLst>
              <a:ext uri="{FF2B5EF4-FFF2-40B4-BE49-F238E27FC236}">
                <a16:creationId xmlns:a16="http://schemas.microsoft.com/office/drawing/2014/main" id="{1EE416D4-F51B-D6C7-3C84-ABB6178725B8}"/>
              </a:ext>
            </a:extLst>
          </p:cNvPr>
          <p:cNvPicPr>
            <a:picLocks noChangeAspect="1"/>
          </p:cNvPicPr>
          <p:nvPr/>
        </p:nvPicPr>
        <p:blipFill>
          <a:blip r:embed="rId4"/>
          <a:stretch>
            <a:fillRect/>
          </a:stretch>
        </p:blipFill>
        <p:spPr>
          <a:xfrm>
            <a:off x="680321" y="2317822"/>
            <a:ext cx="4762500" cy="3619500"/>
          </a:xfrm>
          <a:prstGeom prst="rect">
            <a:avLst/>
          </a:prstGeom>
        </p:spPr>
      </p:pic>
      <p:pic>
        <p:nvPicPr>
          <p:cNvPr id="9" name="Picture 8">
            <a:extLst>
              <a:ext uri="{FF2B5EF4-FFF2-40B4-BE49-F238E27FC236}">
                <a16:creationId xmlns:a16="http://schemas.microsoft.com/office/drawing/2014/main" id="{E142596F-C4C0-0CEB-6B1F-C4FDC43A403D}"/>
              </a:ext>
            </a:extLst>
          </p:cNvPr>
          <p:cNvPicPr>
            <a:picLocks noChangeAspect="1"/>
          </p:cNvPicPr>
          <p:nvPr/>
        </p:nvPicPr>
        <p:blipFill>
          <a:blip r:embed="rId5"/>
          <a:stretch>
            <a:fillRect/>
          </a:stretch>
        </p:blipFill>
        <p:spPr>
          <a:xfrm>
            <a:off x="5585696" y="2317822"/>
            <a:ext cx="4762500" cy="3619500"/>
          </a:xfrm>
          <a:prstGeom prst="rect">
            <a:avLst/>
          </a:prstGeom>
        </p:spPr>
      </p:pic>
    </p:spTree>
    <p:extLst>
      <p:ext uri="{BB962C8B-B14F-4D97-AF65-F5344CB8AC3E}">
        <p14:creationId xmlns:p14="http://schemas.microsoft.com/office/powerpoint/2010/main" val="2409588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2B8677F2-02D1-91DC-8173-A365B3B9904C}"/>
              </a:ext>
            </a:extLst>
          </p:cNvPr>
          <p:cNvGraphicFramePr>
            <a:graphicFrameLocks noChangeAspect="1"/>
          </p:cNvGraphicFramePr>
          <p:nvPr>
            <p:extLst>
              <p:ext uri="{D42A27DB-BD31-4B8C-83A1-F6EECF244321}">
                <p14:modId xmlns:p14="http://schemas.microsoft.com/office/powerpoint/2010/main" val="915136495"/>
              </p:ext>
            </p:extLst>
          </p:nvPr>
        </p:nvGraphicFramePr>
        <p:xfrm>
          <a:off x="680321" y="2317822"/>
          <a:ext cx="9667875" cy="3629025"/>
        </p:xfrm>
        <a:graphic>
          <a:graphicData uri="http://schemas.openxmlformats.org/presentationml/2006/ole">
            <mc:AlternateContent xmlns:mc="http://schemas.openxmlformats.org/markup-compatibility/2006">
              <mc:Choice xmlns:v="urn:schemas-microsoft-com:vml" Requires="v">
                <p:oleObj r:id="rId3" imgW="12863160" imgH="4825080" progId="">
                  <p:embed/>
                </p:oleObj>
              </mc:Choice>
              <mc:Fallback>
                <p:oleObj r:id="rId3" imgW="12863160" imgH="4825080" progId="">
                  <p:embed/>
                  <p:pic>
                    <p:nvPicPr>
                      <p:cNvPr id="5" name="Object 4">
                        <a:extLst>
                          <a:ext uri="{FF2B5EF4-FFF2-40B4-BE49-F238E27FC236}">
                            <a16:creationId xmlns:a16="http://schemas.microsoft.com/office/drawing/2014/main" id="{2B8677F2-02D1-91DC-8173-A365B3B9904C}"/>
                          </a:ext>
                        </a:extLst>
                      </p:cNvPr>
                      <p:cNvPicPr/>
                      <p:nvPr/>
                    </p:nvPicPr>
                    <p:blipFill>
                      <a:blip r:embed="rId4"/>
                      <a:stretch>
                        <a:fillRect/>
                      </a:stretch>
                    </p:blipFill>
                    <p:spPr>
                      <a:xfrm>
                        <a:off x="680321" y="2317822"/>
                        <a:ext cx="9667875"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2020: Automatically identify</a:t>
            </a:r>
            <a:br>
              <a:rPr lang="en-GB" b="1" dirty="0"/>
            </a:br>
            <a:r>
              <a:rPr lang="en-GB" b="1" dirty="0"/>
              <a:t>COVID-19 surveys in site lists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1462943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FB5D3FD2-6EE2-4A36-D290-48F9CE061CB7}"/>
              </a:ext>
            </a:extLst>
          </p:cNvPr>
          <p:cNvGraphicFramePr>
            <a:graphicFrameLocks noChangeAspect="1"/>
          </p:cNvGraphicFramePr>
          <p:nvPr>
            <p:extLst>
              <p:ext uri="{D42A27DB-BD31-4B8C-83A1-F6EECF244321}">
                <p14:modId xmlns:p14="http://schemas.microsoft.com/office/powerpoint/2010/main" val="1295348670"/>
              </p:ext>
            </p:extLst>
          </p:nvPr>
        </p:nvGraphicFramePr>
        <p:xfrm>
          <a:off x="680321" y="2317819"/>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5" name="Object 4">
                        <a:extLst>
                          <a:ext uri="{FF2B5EF4-FFF2-40B4-BE49-F238E27FC236}">
                            <a16:creationId xmlns:a16="http://schemas.microsoft.com/office/drawing/2014/main" id="{FB5D3FD2-6EE2-4A36-D290-48F9CE061CB7}"/>
                          </a:ext>
                        </a:extLst>
                      </p:cNvPr>
                      <p:cNvPicPr/>
                      <p:nvPr/>
                    </p:nvPicPr>
                    <p:blipFill>
                      <a:blip r:embed="rId4"/>
                      <a:stretch>
                        <a:fillRect/>
                      </a:stretch>
                    </p:blipFill>
                    <p:spPr>
                      <a:xfrm>
                        <a:off x="680321" y="2317819"/>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2020: New 01/R Trade Shop</a:t>
            </a:r>
            <a:br>
              <a:rPr lang="en-GB" b="1" dirty="0"/>
            </a:br>
            <a:r>
              <a:rPr lang="en-GB" b="1" dirty="0"/>
              <a:t>land use added</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2666057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DDA96E91-C4AB-8DDA-7955-93088FEDD8A0}"/>
              </a:ext>
            </a:extLst>
          </p:cNvPr>
          <p:cNvGraphicFramePr>
            <a:graphicFrameLocks noChangeAspect="1"/>
          </p:cNvGraphicFramePr>
          <p:nvPr>
            <p:extLst>
              <p:ext uri="{D42A27DB-BD31-4B8C-83A1-F6EECF244321}">
                <p14:modId xmlns:p14="http://schemas.microsoft.com/office/powerpoint/2010/main" val="651652138"/>
              </p:ext>
            </p:extLst>
          </p:nvPr>
        </p:nvGraphicFramePr>
        <p:xfrm>
          <a:off x="680321" y="2317819"/>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3" name="Object 2">
                        <a:extLst>
                          <a:ext uri="{FF2B5EF4-FFF2-40B4-BE49-F238E27FC236}">
                            <a16:creationId xmlns:a16="http://schemas.microsoft.com/office/drawing/2014/main" id="{DDA96E91-C4AB-8DDA-7955-93088FEDD8A0}"/>
                          </a:ext>
                        </a:extLst>
                      </p:cNvPr>
                      <p:cNvPicPr/>
                      <p:nvPr/>
                    </p:nvPicPr>
                    <p:blipFill>
                      <a:blip r:embed="rId4"/>
                      <a:stretch>
                        <a:fillRect/>
                      </a:stretch>
                    </p:blipFill>
                    <p:spPr>
                      <a:xfrm>
                        <a:off x="680321" y="2317819"/>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normAutofit/>
          </a:bodyPr>
          <a:lstStyle/>
          <a:p>
            <a:pPr algn="ctr"/>
            <a:r>
              <a:rPr lang="en-GB" b="1" dirty="0"/>
              <a:t>2020: New 01/S Mixed Bargain</a:t>
            </a:r>
            <a:br>
              <a:rPr lang="en-GB" b="1" dirty="0"/>
            </a:br>
            <a:r>
              <a:rPr lang="en-GB" b="1" dirty="0"/>
              <a:t>Retail Unit land use added</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1229673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DBD39B6A-E494-5BA1-BDBE-36AA79BA0BF8}"/>
              </a:ext>
            </a:extLst>
          </p:cNvPr>
          <p:cNvGraphicFramePr>
            <a:graphicFrameLocks noChangeAspect="1"/>
          </p:cNvGraphicFramePr>
          <p:nvPr>
            <p:extLst>
              <p:ext uri="{D42A27DB-BD31-4B8C-83A1-F6EECF244321}">
                <p14:modId xmlns:p14="http://schemas.microsoft.com/office/powerpoint/2010/main" val="2969583561"/>
              </p:ext>
            </p:extLst>
          </p:nvPr>
        </p:nvGraphicFramePr>
        <p:xfrm>
          <a:off x="680321" y="2317820"/>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6" name="Object 5">
                        <a:extLst>
                          <a:ext uri="{FF2B5EF4-FFF2-40B4-BE49-F238E27FC236}">
                            <a16:creationId xmlns:a16="http://schemas.microsoft.com/office/drawing/2014/main" id="{DBD39B6A-E494-5BA1-BDBE-36AA79BA0BF8}"/>
                          </a:ext>
                        </a:extLst>
                      </p:cNvPr>
                      <p:cNvPicPr/>
                      <p:nvPr/>
                    </p:nvPicPr>
                    <p:blipFill>
                      <a:blip r:embed="rId4"/>
                      <a:stretch>
                        <a:fillRect/>
                      </a:stretch>
                    </p:blipFill>
                    <p:spPr>
                      <a:xfrm>
                        <a:off x="680321" y="2317820"/>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2020: New 06/K Café</a:t>
            </a:r>
            <a:br>
              <a:rPr lang="en-GB" b="1" dirty="0"/>
            </a:br>
            <a:r>
              <a:rPr lang="en-GB" b="1" dirty="0"/>
              <a:t>land use added</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4237710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21419395-FEF7-C747-5A5E-8B20591ACC4A}"/>
              </a:ext>
            </a:extLst>
          </p:cNvPr>
          <p:cNvGraphicFramePr>
            <a:graphicFrameLocks noChangeAspect="1"/>
          </p:cNvGraphicFramePr>
          <p:nvPr>
            <p:extLst>
              <p:ext uri="{D42A27DB-BD31-4B8C-83A1-F6EECF244321}">
                <p14:modId xmlns:p14="http://schemas.microsoft.com/office/powerpoint/2010/main" val="3913749762"/>
              </p:ext>
            </p:extLst>
          </p:nvPr>
        </p:nvGraphicFramePr>
        <p:xfrm>
          <a:off x="680321" y="2317819"/>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5" name="Object 4">
                        <a:extLst>
                          <a:ext uri="{FF2B5EF4-FFF2-40B4-BE49-F238E27FC236}">
                            <a16:creationId xmlns:a16="http://schemas.microsoft.com/office/drawing/2014/main" id="{21419395-FEF7-C747-5A5E-8B20591ACC4A}"/>
                          </a:ext>
                        </a:extLst>
                      </p:cNvPr>
                      <p:cNvPicPr/>
                      <p:nvPr/>
                    </p:nvPicPr>
                    <p:blipFill>
                      <a:blip r:embed="rId4"/>
                      <a:stretch>
                        <a:fillRect/>
                      </a:stretch>
                    </p:blipFill>
                    <p:spPr>
                      <a:xfrm>
                        <a:off x="680321" y="2317819"/>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normAutofit/>
          </a:bodyPr>
          <a:lstStyle/>
          <a:p>
            <a:pPr algn="ctr"/>
            <a:r>
              <a:rPr lang="en-GB" b="1" dirty="0"/>
              <a:t>2020: New 06/L Banqueting</a:t>
            </a:r>
            <a:br>
              <a:rPr lang="en-GB" b="1" dirty="0"/>
            </a:br>
            <a:r>
              <a:rPr lang="en-GB" b="1" dirty="0"/>
              <a:t>Centre land use added</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1551918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Review of the Use Classes Order 2020</a:t>
            </a:r>
            <a:br>
              <a:rPr lang="en-GB" b="1"/>
            </a:br>
            <a:r>
              <a:rPr lang="en-GB" b="1"/>
              <a:t>and the Implications for TRICS</a:t>
            </a:r>
          </a:p>
        </p:txBody>
      </p:sp>
      <p:sp>
        <p:nvSpPr>
          <p:cNvPr id="3" name="Content Placeholder 2">
            <a:extLst>
              <a:ext uri="{FF2B5EF4-FFF2-40B4-BE49-F238E27FC236}">
                <a16:creationId xmlns:a16="http://schemas.microsoft.com/office/drawing/2014/main" id="{832433D0-3420-9DFC-16D5-3B9C742156B1}"/>
              </a:ext>
            </a:extLst>
          </p:cNvPr>
          <p:cNvSpPr>
            <a:spLocks noGrp="1"/>
          </p:cNvSpPr>
          <p:nvPr>
            <p:ph idx="1"/>
          </p:nvPr>
        </p:nvSpPr>
        <p:spPr/>
        <p:txBody>
          <a:bodyPr>
            <a:noAutofit/>
          </a:bodyPr>
          <a:lstStyle/>
          <a:p>
            <a:pPr algn="just"/>
            <a:r>
              <a:rPr lang="en-GB" dirty="0"/>
              <a:t>New Use Classes Amendment Document published 21</a:t>
            </a:r>
            <a:r>
              <a:rPr lang="en-GB" baseline="30000" dirty="0"/>
              <a:t>st</a:t>
            </a:r>
            <a:r>
              <a:rPr lang="en-GB" dirty="0"/>
              <a:t> July 2020.</a:t>
            </a:r>
          </a:p>
          <a:p>
            <a:pPr algn="just"/>
            <a:endParaRPr lang="en-GB" dirty="0"/>
          </a:p>
          <a:p>
            <a:pPr algn="just"/>
            <a:r>
              <a:rPr lang="en-GB" dirty="0"/>
              <a:t>Fundamental changes in the Use Classes Order compared to the previous version.</a:t>
            </a:r>
          </a:p>
          <a:p>
            <a:pPr algn="just"/>
            <a:endParaRPr lang="en-GB" dirty="0"/>
          </a:p>
          <a:p>
            <a:pPr algn="just"/>
            <a:r>
              <a:rPr lang="en-GB" dirty="0"/>
              <a:t>Needed to understand changes and how they work alongside the TRICS land uses.</a:t>
            </a:r>
          </a:p>
          <a:p>
            <a:pPr algn="just"/>
            <a:endParaRPr lang="en-GB" dirty="0"/>
          </a:p>
          <a:p>
            <a:pPr algn="just"/>
            <a:r>
              <a:rPr lang="en-GB" dirty="0"/>
              <a:t>Research into current surveys included in TRICS database to amend to correct new Use Classes, if required.</a:t>
            </a:r>
          </a:p>
        </p:txBody>
      </p:sp>
      <p:pic>
        <p:nvPicPr>
          <p:cNvPr id="4" name="Picture 3" descr="Icon&#10;&#10;Description automatically generated">
            <a:extLst>
              <a:ext uri="{FF2B5EF4-FFF2-40B4-BE49-F238E27FC236}">
                <a16:creationId xmlns:a16="http://schemas.microsoft.com/office/drawing/2014/main" id="{6A1B91EB-600D-C2A5-3A36-9934C28F2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1716076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3675CA34-D262-7999-01B6-BEE601B2D185}"/>
              </a:ext>
            </a:extLst>
          </p:cNvPr>
          <p:cNvGraphicFramePr>
            <a:graphicFrameLocks noChangeAspect="1"/>
          </p:cNvGraphicFramePr>
          <p:nvPr>
            <p:extLst>
              <p:ext uri="{D42A27DB-BD31-4B8C-83A1-F6EECF244321}">
                <p14:modId xmlns:p14="http://schemas.microsoft.com/office/powerpoint/2010/main" val="3104650623"/>
              </p:ext>
            </p:extLst>
          </p:nvPr>
        </p:nvGraphicFramePr>
        <p:xfrm>
          <a:off x="680321" y="2317821"/>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5" name="Object 4">
                        <a:extLst>
                          <a:ext uri="{FF2B5EF4-FFF2-40B4-BE49-F238E27FC236}">
                            <a16:creationId xmlns:a16="http://schemas.microsoft.com/office/drawing/2014/main" id="{3675CA34-D262-7999-01B6-BEE601B2D185}"/>
                          </a:ext>
                        </a:extLst>
                      </p:cNvPr>
                      <p:cNvPicPr/>
                      <p:nvPr/>
                    </p:nvPicPr>
                    <p:blipFill>
                      <a:blip r:embed="rId4"/>
                      <a:stretch>
                        <a:fillRect/>
                      </a:stretch>
                    </p:blipFill>
                    <p:spPr>
                      <a:xfrm>
                        <a:off x="680321" y="2317821"/>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2020: Introduction of pop-up</a:t>
            </a:r>
            <a:br>
              <a:rPr lang="en-GB" b="1" dirty="0"/>
            </a:br>
            <a:r>
              <a:rPr lang="en-GB" b="1" dirty="0"/>
              <a:t>note on parking information</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3122990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8C88A4DD-2E73-BFAB-6A7A-B97D36633A0F}"/>
              </a:ext>
            </a:extLst>
          </p:cNvPr>
          <p:cNvGraphicFramePr>
            <a:graphicFrameLocks noChangeAspect="1"/>
          </p:cNvGraphicFramePr>
          <p:nvPr>
            <p:extLst>
              <p:ext uri="{D42A27DB-BD31-4B8C-83A1-F6EECF244321}">
                <p14:modId xmlns:p14="http://schemas.microsoft.com/office/powerpoint/2010/main" val="3678844039"/>
              </p:ext>
            </p:extLst>
          </p:nvPr>
        </p:nvGraphicFramePr>
        <p:xfrm>
          <a:off x="680321" y="2317823"/>
          <a:ext cx="9667875" cy="3629025"/>
        </p:xfrm>
        <a:graphic>
          <a:graphicData uri="http://schemas.openxmlformats.org/presentationml/2006/ole">
            <mc:AlternateContent xmlns:mc="http://schemas.openxmlformats.org/markup-compatibility/2006">
              <mc:Choice xmlns:v="urn:schemas-microsoft-com:vml" Requires="v">
                <p:oleObj r:id="rId3" imgW="12863160" imgH="4825080" progId="">
                  <p:embed/>
                </p:oleObj>
              </mc:Choice>
              <mc:Fallback>
                <p:oleObj r:id="rId3" imgW="12863160" imgH="4825080" progId="">
                  <p:embed/>
                  <p:pic>
                    <p:nvPicPr>
                      <p:cNvPr id="5" name="Object 4">
                        <a:extLst>
                          <a:ext uri="{FF2B5EF4-FFF2-40B4-BE49-F238E27FC236}">
                            <a16:creationId xmlns:a16="http://schemas.microsoft.com/office/drawing/2014/main" id="{8C88A4DD-2E73-BFAB-6A7A-B97D36633A0F}"/>
                          </a:ext>
                        </a:extLst>
                      </p:cNvPr>
                      <p:cNvPicPr/>
                      <p:nvPr/>
                    </p:nvPicPr>
                    <p:blipFill>
                      <a:blip r:embed="rId4"/>
                      <a:stretch>
                        <a:fillRect/>
                      </a:stretch>
                    </p:blipFill>
                    <p:spPr>
                      <a:xfrm>
                        <a:off x="680321" y="2317823"/>
                        <a:ext cx="9667875"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2020: Rearranged count types into a</a:t>
            </a:r>
            <a:br>
              <a:rPr lang="en-GB" b="1" dirty="0"/>
            </a:br>
            <a:r>
              <a:rPr lang="en-GB" b="1" dirty="0"/>
              <a:t>logical order on the Survey Days screen</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25208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53A4FE-8153-5E2F-1602-DC97B9CF9550}"/>
              </a:ext>
            </a:extLst>
          </p:cNvPr>
          <p:cNvPicPr>
            <a:picLocks noChangeAspect="1"/>
          </p:cNvPicPr>
          <p:nvPr/>
        </p:nvPicPr>
        <p:blipFill>
          <a:blip r:embed="rId3"/>
          <a:stretch>
            <a:fillRect/>
          </a:stretch>
        </p:blipFill>
        <p:spPr>
          <a:xfrm>
            <a:off x="680321" y="2317821"/>
            <a:ext cx="9677400" cy="1676400"/>
          </a:xfrm>
          <a:prstGeom prst="rect">
            <a:avLst/>
          </a:prstGeom>
        </p:spPr>
      </p:pic>
      <p:pic>
        <p:nvPicPr>
          <p:cNvPr id="9" name="Picture 8">
            <a:extLst>
              <a:ext uri="{FF2B5EF4-FFF2-40B4-BE49-F238E27FC236}">
                <a16:creationId xmlns:a16="http://schemas.microsoft.com/office/drawing/2014/main" id="{038F8E9E-3BDC-E924-7AA0-454132EF2D86}"/>
              </a:ext>
            </a:extLst>
          </p:cNvPr>
          <p:cNvPicPr>
            <a:picLocks noChangeAspect="1"/>
          </p:cNvPicPr>
          <p:nvPr/>
        </p:nvPicPr>
        <p:blipFill>
          <a:blip r:embed="rId4"/>
          <a:stretch>
            <a:fillRect/>
          </a:stretch>
        </p:blipFill>
        <p:spPr>
          <a:xfrm>
            <a:off x="680321" y="4270446"/>
            <a:ext cx="9677400" cy="1676400"/>
          </a:xfrm>
          <a:prstGeom prst="rect">
            <a:avLst/>
          </a:prstGeom>
        </p:spPr>
      </p:pic>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normAutofit/>
          </a:bodyPr>
          <a:lstStyle/>
          <a:p>
            <a:pPr algn="ctr"/>
            <a:r>
              <a:rPr lang="en-GB" b="1" dirty="0"/>
              <a:t>2020: Provide clarity on surveys</a:t>
            </a:r>
            <a:br>
              <a:rPr lang="en-GB" b="1" dirty="0"/>
            </a:br>
            <a:r>
              <a:rPr lang="en-GB" b="1" dirty="0"/>
              <a:t>removed throughout filtering</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3628357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E0069D14-4F1C-2182-0634-FD0FE198DFE7}"/>
              </a:ext>
            </a:extLst>
          </p:cNvPr>
          <p:cNvGraphicFramePr>
            <a:graphicFrameLocks noChangeAspect="1"/>
          </p:cNvGraphicFramePr>
          <p:nvPr>
            <p:extLst>
              <p:ext uri="{D42A27DB-BD31-4B8C-83A1-F6EECF244321}">
                <p14:modId xmlns:p14="http://schemas.microsoft.com/office/powerpoint/2010/main" val="1687935471"/>
              </p:ext>
            </p:extLst>
          </p:nvPr>
        </p:nvGraphicFramePr>
        <p:xfrm>
          <a:off x="680321" y="2317821"/>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3" name="Object 2">
                        <a:extLst>
                          <a:ext uri="{FF2B5EF4-FFF2-40B4-BE49-F238E27FC236}">
                            <a16:creationId xmlns:a16="http://schemas.microsoft.com/office/drawing/2014/main" id="{E0069D14-4F1C-2182-0634-FD0FE198DFE7}"/>
                          </a:ext>
                        </a:extLst>
                      </p:cNvPr>
                      <p:cNvPicPr/>
                      <p:nvPr/>
                    </p:nvPicPr>
                    <p:blipFill>
                      <a:blip r:embed="rId4"/>
                      <a:stretch>
                        <a:fillRect/>
                      </a:stretch>
                    </p:blipFill>
                    <p:spPr>
                      <a:xfrm>
                        <a:off x="680321" y="2317821"/>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2020: Filter Employment developments</a:t>
            </a:r>
            <a:br>
              <a:rPr lang="en-GB" b="1" dirty="0"/>
            </a:br>
            <a:r>
              <a:rPr lang="en-GB" b="1" dirty="0"/>
              <a:t>by Site Operations breakdown</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1876965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668453D1-E7A4-84E8-573F-A486B54C5760}"/>
              </a:ext>
            </a:extLst>
          </p:cNvPr>
          <p:cNvGraphicFramePr>
            <a:graphicFrameLocks noChangeAspect="1"/>
          </p:cNvGraphicFramePr>
          <p:nvPr>
            <p:extLst>
              <p:ext uri="{D42A27DB-BD31-4B8C-83A1-F6EECF244321}">
                <p14:modId xmlns:p14="http://schemas.microsoft.com/office/powerpoint/2010/main" val="2757297361"/>
              </p:ext>
            </p:extLst>
          </p:nvPr>
        </p:nvGraphicFramePr>
        <p:xfrm>
          <a:off x="680321" y="2317823"/>
          <a:ext cx="9667875" cy="3629025"/>
        </p:xfrm>
        <a:graphic>
          <a:graphicData uri="http://schemas.openxmlformats.org/presentationml/2006/ole">
            <mc:AlternateContent xmlns:mc="http://schemas.openxmlformats.org/markup-compatibility/2006">
              <mc:Choice xmlns:v="urn:schemas-microsoft-com:vml" Requires="v">
                <p:oleObj r:id="rId3" imgW="12863160" imgH="4825080" progId="">
                  <p:embed/>
                </p:oleObj>
              </mc:Choice>
              <mc:Fallback>
                <p:oleObj r:id="rId3" imgW="12863160" imgH="4825080" progId="">
                  <p:embed/>
                  <p:pic>
                    <p:nvPicPr>
                      <p:cNvPr id="6" name="Object 5">
                        <a:extLst>
                          <a:ext uri="{FF2B5EF4-FFF2-40B4-BE49-F238E27FC236}">
                            <a16:creationId xmlns:a16="http://schemas.microsoft.com/office/drawing/2014/main" id="{668453D1-E7A4-84E8-573F-A486B54C5760}"/>
                          </a:ext>
                        </a:extLst>
                      </p:cNvPr>
                      <p:cNvPicPr/>
                      <p:nvPr/>
                    </p:nvPicPr>
                    <p:blipFill>
                      <a:blip r:embed="rId4"/>
                      <a:stretch>
                        <a:fillRect/>
                      </a:stretch>
                    </p:blipFill>
                    <p:spPr>
                      <a:xfrm>
                        <a:off x="680321" y="2317823"/>
                        <a:ext cx="9667875"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normAutofit/>
          </a:bodyPr>
          <a:lstStyle/>
          <a:p>
            <a:pPr algn="ctr"/>
            <a:r>
              <a:rPr lang="en-GB" b="1" dirty="0"/>
              <a:t>2020: Filter by population</a:t>
            </a:r>
            <a:br>
              <a:rPr lang="en-GB" b="1" dirty="0"/>
            </a:br>
            <a:r>
              <a:rPr lang="en-GB" b="1" dirty="0"/>
              <a:t>within 500m radius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1224916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2AFE8700-EFEE-B809-2A7D-E8BE75264B8D}"/>
              </a:ext>
            </a:extLst>
          </p:cNvPr>
          <p:cNvGraphicFramePr>
            <a:graphicFrameLocks noChangeAspect="1"/>
          </p:cNvGraphicFramePr>
          <p:nvPr>
            <p:extLst>
              <p:ext uri="{D42A27DB-BD31-4B8C-83A1-F6EECF244321}">
                <p14:modId xmlns:p14="http://schemas.microsoft.com/office/powerpoint/2010/main" val="4278018694"/>
              </p:ext>
            </p:extLst>
          </p:nvPr>
        </p:nvGraphicFramePr>
        <p:xfrm>
          <a:off x="680321" y="2317821"/>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5" name="Object 4">
                        <a:extLst>
                          <a:ext uri="{FF2B5EF4-FFF2-40B4-BE49-F238E27FC236}">
                            <a16:creationId xmlns:a16="http://schemas.microsoft.com/office/drawing/2014/main" id="{2AFE8700-EFEE-B809-2A7D-E8BE75264B8D}"/>
                          </a:ext>
                        </a:extLst>
                      </p:cNvPr>
                      <p:cNvPicPr/>
                      <p:nvPr/>
                    </p:nvPicPr>
                    <p:blipFill>
                      <a:blip r:embed="rId4"/>
                      <a:stretch>
                        <a:fillRect/>
                      </a:stretch>
                    </p:blipFill>
                    <p:spPr>
                      <a:xfrm>
                        <a:off x="680321" y="2317821"/>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2020: More efficient and combined PDF</a:t>
            </a:r>
            <a:br>
              <a:rPr lang="en-GB" b="1" dirty="0"/>
            </a:br>
            <a:r>
              <a:rPr lang="en-GB" b="1" dirty="0"/>
              <a:t>and CSV file creation option</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4214571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16522618-6A82-BE1B-B2A4-B33CE644EB7B}"/>
              </a:ext>
            </a:extLst>
          </p:cNvPr>
          <p:cNvGraphicFramePr>
            <a:graphicFrameLocks noChangeAspect="1"/>
          </p:cNvGraphicFramePr>
          <p:nvPr>
            <p:extLst>
              <p:ext uri="{D42A27DB-BD31-4B8C-83A1-F6EECF244321}">
                <p14:modId xmlns:p14="http://schemas.microsoft.com/office/powerpoint/2010/main" val="1811939396"/>
              </p:ext>
            </p:extLst>
          </p:nvPr>
        </p:nvGraphicFramePr>
        <p:xfrm>
          <a:off x="680321" y="2317821"/>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3" name="Object 2">
                        <a:extLst>
                          <a:ext uri="{FF2B5EF4-FFF2-40B4-BE49-F238E27FC236}">
                            <a16:creationId xmlns:a16="http://schemas.microsoft.com/office/drawing/2014/main" id="{16522618-6A82-BE1B-B2A4-B33CE644EB7B}"/>
                          </a:ext>
                        </a:extLst>
                      </p:cNvPr>
                      <p:cNvPicPr/>
                      <p:nvPr/>
                    </p:nvPicPr>
                    <p:blipFill>
                      <a:blip r:embed="rId4"/>
                      <a:stretch>
                        <a:fillRect/>
                      </a:stretch>
                    </p:blipFill>
                    <p:spPr>
                      <a:xfrm>
                        <a:off x="680321" y="2317821"/>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2020: More efficient and combined PDF</a:t>
            </a:r>
            <a:br>
              <a:rPr lang="en-GB" b="1" dirty="0"/>
            </a:br>
            <a:r>
              <a:rPr lang="en-GB" b="1" dirty="0"/>
              <a:t>and CSV file creation option</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2699881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BB890ABB-C859-7B12-4FB6-A52DDC9362DC}"/>
              </a:ext>
            </a:extLst>
          </p:cNvPr>
          <p:cNvGraphicFramePr>
            <a:graphicFrameLocks noChangeAspect="1"/>
          </p:cNvGraphicFramePr>
          <p:nvPr>
            <p:extLst>
              <p:ext uri="{D42A27DB-BD31-4B8C-83A1-F6EECF244321}">
                <p14:modId xmlns:p14="http://schemas.microsoft.com/office/powerpoint/2010/main" val="773585795"/>
              </p:ext>
            </p:extLst>
          </p:nvPr>
        </p:nvGraphicFramePr>
        <p:xfrm>
          <a:off x="680321" y="2317821"/>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5" name="Object 4">
                        <a:extLst>
                          <a:ext uri="{FF2B5EF4-FFF2-40B4-BE49-F238E27FC236}">
                            <a16:creationId xmlns:a16="http://schemas.microsoft.com/office/drawing/2014/main" id="{BB890ABB-C859-7B12-4FB6-A52DDC9362DC}"/>
                          </a:ext>
                        </a:extLst>
                      </p:cNvPr>
                      <p:cNvPicPr/>
                      <p:nvPr/>
                    </p:nvPicPr>
                    <p:blipFill>
                      <a:blip r:embed="rId4"/>
                      <a:stretch>
                        <a:fillRect/>
                      </a:stretch>
                    </p:blipFill>
                    <p:spPr>
                      <a:xfrm>
                        <a:off x="680321" y="2317821"/>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2020: More efficient and combined PDF</a:t>
            </a:r>
            <a:br>
              <a:rPr lang="en-GB" b="1" dirty="0"/>
            </a:br>
            <a:r>
              <a:rPr lang="en-GB" b="1" dirty="0"/>
              <a:t>and CSV file creation option</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3863892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730C3920-9C77-ED4E-E10D-3C4958DE63FE}"/>
              </a:ext>
            </a:extLst>
          </p:cNvPr>
          <p:cNvGraphicFramePr>
            <a:graphicFrameLocks noChangeAspect="1"/>
          </p:cNvGraphicFramePr>
          <p:nvPr>
            <p:extLst>
              <p:ext uri="{D42A27DB-BD31-4B8C-83A1-F6EECF244321}">
                <p14:modId xmlns:p14="http://schemas.microsoft.com/office/powerpoint/2010/main" val="2352146722"/>
              </p:ext>
            </p:extLst>
          </p:nvPr>
        </p:nvGraphicFramePr>
        <p:xfrm>
          <a:off x="680321" y="2317819"/>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3" name="Object 2">
                        <a:extLst>
                          <a:ext uri="{FF2B5EF4-FFF2-40B4-BE49-F238E27FC236}">
                            <a16:creationId xmlns:a16="http://schemas.microsoft.com/office/drawing/2014/main" id="{730C3920-9C77-ED4E-E10D-3C4958DE63FE}"/>
                          </a:ext>
                        </a:extLst>
                      </p:cNvPr>
                      <p:cNvPicPr/>
                      <p:nvPr/>
                    </p:nvPicPr>
                    <p:blipFill>
                      <a:blip r:embed="rId4"/>
                      <a:stretch>
                        <a:fillRect/>
                      </a:stretch>
                    </p:blipFill>
                    <p:spPr>
                      <a:xfrm>
                        <a:off x="680321" y="2317819"/>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Main System Development</a:t>
            </a:r>
            <a:br>
              <a:rPr lang="en-GB" b="1"/>
            </a:br>
            <a:r>
              <a:rPr lang="en-GB" b="1"/>
              <a:t>Changes in 2021</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3213982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4C96322-4A20-8FBF-F7AE-C15202C7D8DC}"/>
              </a:ext>
            </a:extLst>
          </p:cNvPr>
          <p:cNvGraphicFramePr>
            <a:graphicFrameLocks noChangeAspect="1"/>
          </p:cNvGraphicFramePr>
          <p:nvPr>
            <p:extLst>
              <p:ext uri="{D42A27DB-BD31-4B8C-83A1-F6EECF244321}">
                <p14:modId xmlns:p14="http://schemas.microsoft.com/office/powerpoint/2010/main" val="4194420450"/>
              </p:ext>
            </p:extLst>
          </p:nvPr>
        </p:nvGraphicFramePr>
        <p:xfrm>
          <a:off x="648551" y="2317819"/>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3" name="Object 2">
                        <a:extLst>
                          <a:ext uri="{FF2B5EF4-FFF2-40B4-BE49-F238E27FC236}">
                            <a16:creationId xmlns:a16="http://schemas.microsoft.com/office/drawing/2014/main" id="{A4C96322-4A20-8FBF-F7AE-C15202C7D8DC}"/>
                          </a:ext>
                        </a:extLst>
                      </p:cNvPr>
                      <p:cNvPicPr/>
                      <p:nvPr/>
                    </p:nvPicPr>
                    <p:blipFill>
                      <a:blip r:embed="rId4"/>
                      <a:stretch>
                        <a:fillRect/>
                      </a:stretch>
                    </p:blipFill>
                    <p:spPr>
                      <a:xfrm>
                        <a:off x="648551" y="2317819"/>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2021: New data fields</a:t>
            </a:r>
            <a:br>
              <a:rPr lang="en-GB" b="1" dirty="0"/>
            </a:br>
            <a:r>
              <a:rPr lang="en-GB" b="1" dirty="0"/>
              <a:t>for Drive Through sites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2841290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Review of the Use Classes Order 2020</a:t>
            </a:r>
            <a:br>
              <a:rPr lang="en-GB" b="1"/>
            </a:br>
            <a:r>
              <a:rPr lang="en-GB" b="1"/>
              <a:t>and the Implications for TRICS</a:t>
            </a:r>
          </a:p>
        </p:txBody>
      </p:sp>
      <p:sp>
        <p:nvSpPr>
          <p:cNvPr id="3" name="Content Placeholder 2">
            <a:extLst>
              <a:ext uri="{FF2B5EF4-FFF2-40B4-BE49-F238E27FC236}">
                <a16:creationId xmlns:a16="http://schemas.microsoft.com/office/drawing/2014/main" id="{832433D0-3420-9DFC-16D5-3B9C742156B1}"/>
              </a:ext>
            </a:extLst>
          </p:cNvPr>
          <p:cNvSpPr>
            <a:spLocks noGrp="1"/>
          </p:cNvSpPr>
          <p:nvPr>
            <p:ph idx="1"/>
          </p:nvPr>
        </p:nvSpPr>
        <p:spPr/>
        <p:txBody>
          <a:bodyPr>
            <a:noAutofit/>
          </a:bodyPr>
          <a:lstStyle/>
          <a:p>
            <a:pPr algn="just"/>
            <a:r>
              <a:rPr lang="en-GB" dirty="0"/>
              <a:t>Part of the E(g) Use Class for Employment developments states “which can be carried out in any residential area without detriment to the amenity of that area”.</a:t>
            </a:r>
          </a:p>
          <a:p>
            <a:pPr algn="just"/>
            <a:endParaRPr lang="en-GB" dirty="0"/>
          </a:p>
          <a:p>
            <a:pPr algn="just"/>
            <a:r>
              <a:rPr lang="en-GB" dirty="0"/>
              <a:t>Not Known shown in the Use Class field where a subjective judgement is required.</a:t>
            </a:r>
          </a:p>
        </p:txBody>
      </p:sp>
      <p:pic>
        <p:nvPicPr>
          <p:cNvPr id="4" name="Picture 3" descr="Icon&#10;&#10;Description automatically generated">
            <a:extLst>
              <a:ext uri="{FF2B5EF4-FFF2-40B4-BE49-F238E27FC236}">
                <a16:creationId xmlns:a16="http://schemas.microsoft.com/office/drawing/2014/main" id="{6A1B91EB-600D-C2A5-3A36-9934C28F2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4073106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8540B026-7A96-9FCE-B41D-2A67FD4195EE}"/>
              </a:ext>
            </a:extLst>
          </p:cNvPr>
          <p:cNvGraphicFramePr>
            <a:graphicFrameLocks noChangeAspect="1"/>
          </p:cNvGraphicFramePr>
          <p:nvPr>
            <p:extLst>
              <p:ext uri="{D42A27DB-BD31-4B8C-83A1-F6EECF244321}">
                <p14:modId xmlns:p14="http://schemas.microsoft.com/office/powerpoint/2010/main" val="109990610"/>
              </p:ext>
            </p:extLst>
          </p:nvPr>
        </p:nvGraphicFramePr>
        <p:xfrm>
          <a:off x="680321" y="2317815"/>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3" name="Object 2">
                        <a:extLst>
                          <a:ext uri="{FF2B5EF4-FFF2-40B4-BE49-F238E27FC236}">
                            <a16:creationId xmlns:a16="http://schemas.microsoft.com/office/drawing/2014/main" id="{8540B026-7A96-9FCE-B41D-2A67FD4195EE}"/>
                          </a:ext>
                        </a:extLst>
                      </p:cNvPr>
                      <p:cNvPicPr/>
                      <p:nvPr/>
                    </p:nvPicPr>
                    <p:blipFill>
                      <a:blip r:embed="rId4"/>
                      <a:stretch>
                        <a:fillRect/>
                      </a:stretch>
                    </p:blipFill>
                    <p:spPr>
                      <a:xfrm>
                        <a:off x="680321" y="2317815"/>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normAutofit/>
          </a:bodyPr>
          <a:lstStyle/>
          <a:p>
            <a:pPr algn="ctr"/>
            <a:r>
              <a:rPr lang="en-GB" b="1" dirty="0"/>
              <a:t>2021: New Parking Spaces data</a:t>
            </a:r>
            <a:br>
              <a:rPr lang="en-GB" b="1" dirty="0"/>
            </a:br>
            <a:r>
              <a:rPr lang="en-GB" b="1" dirty="0"/>
              <a:t>field for 13/A and 13/B PFS surveys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437912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05A6FC4B-5D93-6CDA-C304-AA28D623BD74}"/>
              </a:ext>
            </a:extLst>
          </p:cNvPr>
          <p:cNvGraphicFramePr>
            <a:graphicFrameLocks noChangeAspect="1"/>
          </p:cNvGraphicFramePr>
          <p:nvPr>
            <p:extLst>
              <p:ext uri="{D42A27DB-BD31-4B8C-83A1-F6EECF244321}">
                <p14:modId xmlns:p14="http://schemas.microsoft.com/office/powerpoint/2010/main" val="1594896732"/>
              </p:ext>
            </p:extLst>
          </p:nvPr>
        </p:nvGraphicFramePr>
        <p:xfrm>
          <a:off x="680321" y="2317816"/>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3" name="Object 2">
                        <a:extLst>
                          <a:ext uri="{FF2B5EF4-FFF2-40B4-BE49-F238E27FC236}">
                            <a16:creationId xmlns:a16="http://schemas.microsoft.com/office/drawing/2014/main" id="{05A6FC4B-5D93-6CDA-C304-AA28D623BD74}"/>
                          </a:ext>
                        </a:extLst>
                      </p:cNvPr>
                      <p:cNvPicPr/>
                      <p:nvPr/>
                    </p:nvPicPr>
                    <p:blipFill>
                      <a:blip r:embed="rId4"/>
                      <a:stretch>
                        <a:fillRect/>
                      </a:stretch>
                    </p:blipFill>
                    <p:spPr>
                      <a:xfrm>
                        <a:off x="680321" y="2317816"/>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noAutofit/>
          </a:bodyPr>
          <a:lstStyle/>
          <a:p>
            <a:pPr algn="ctr"/>
            <a:r>
              <a:rPr lang="en-GB" b="1" dirty="0"/>
              <a:t>2021: New Total </a:t>
            </a:r>
            <a:r>
              <a:rPr lang="en-GB" b="1" dirty="0" err="1"/>
              <a:t>People:Total</a:t>
            </a:r>
            <a:r>
              <a:rPr lang="en-GB" b="1" dirty="0"/>
              <a:t> Vehicles ratio for multi-modal sites and calculations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4121730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D88FA955-62DB-7973-31A6-6C1858272317}"/>
              </a:ext>
            </a:extLst>
          </p:cNvPr>
          <p:cNvGraphicFramePr>
            <a:graphicFrameLocks noChangeAspect="1"/>
          </p:cNvGraphicFramePr>
          <p:nvPr>
            <p:extLst>
              <p:ext uri="{D42A27DB-BD31-4B8C-83A1-F6EECF244321}">
                <p14:modId xmlns:p14="http://schemas.microsoft.com/office/powerpoint/2010/main" val="1177487969"/>
              </p:ext>
            </p:extLst>
          </p:nvPr>
        </p:nvGraphicFramePr>
        <p:xfrm>
          <a:off x="680321" y="2317816"/>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5" name="Object 4">
                        <a:extLst>
                          <a:ext uri="{FF2B5EF4-FFF2-40B4-BE49-F238E27FC236}">
                            <a16:creationId xmlns:a16="http://schemas.microsoft.com/office/drawing/2014/main" id="{D88FA955-62DB-7973-31A6-6C1858272317}"/>
                          </a:ext>
                        </a:extLst>
                      </p:cNvPr>
                      <p:cNvPicPr/>
                      <p:nvPr/>
                    </p:nvPicPr>
                    <p:blipFill>
                      <a:blip r:embed="rId4"/>
                      <a:stretch>
                        <a:fillRect/>
                      </a:stretch>
                    </p:blipFill>
                    <p:spPr>
                      <a:xfrm>
                        <a:off x="680321" y="2317816"/>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2021: New Total </a:t>
            </a:r>
            <a:r>
              <a:rPr lang="en-GB" b="1" dirty="0" err="1"/>
              <a:t>People:Total</a:t>
            </a:r>
            <a:r>
              <a:rPr lang="en-GB" b="1" dirty="0"/>
              <a:t> Vehicles ratio for multi-modal sites and calculations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41892023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98238529-69CB-1780-38D5-C6D0E581DF41}"/>
              </a:ext>
            </a:extLst>
          </p:cNvPr>
          <p:cNvGraphicFramePr>
            <a:graphicFrameLocks noChangeAspect="1"/>
          </p:cNvGraphicFramePr>
          <p:nvPr>
            <p:extLst>
              <p:ext uri="{D42A27DB-BD31-4B8C-83A1-F6EECF244321}">
                <p14:modId xmlns:p14="http://schemas.microsoft.com/office/powerpoint/2010/main" val="3700381056"/>
              </p:ext>
            </p:extLst>
          </p:nvPr>
        </p:nvGraphicFramePr>
        <p:xfrm>
          <a:off x="680321" y="2317817"/>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6" name="Object 5">
                        <a:extLst>
                          <a:ext uri="{FF2B5EF4-FFF2-40B4-BE49-F238E27FC236}">
                            <a16:creationId xmlns:a16="http://schemas.microsoft.com/office/drawing/2014/main" id="{98238529-69CB-1780-38D5-C6D0E581DF41}"/>
                          </a:ext>
                        </a:extLst>
                      </p:cNvPr>
                      <p:cNvPicPr/>
                      <p:nvPr/>
                    </p:nvPicPr>
                    <p:blipFill>
                      <a:blip r:embed="rId4"/>
                      <a:stretch>
                        <a:fillRect/>
                      </a:stretch>
                    </p:blipFill>
                    <p:spPr>
                      <a:xfrm>
                        <a:off x="680321" y="2317817"/>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normAutofit/>
          </a:bodyPr>
          <a:lstStyle/>
          <a:p>
            <a:pPr algn="ctr"/>
            <a:r>
              <a:rPr lang="en-GB" b="1" dirty="0"/>
              <a:t>2021: Introduce average Vehicle Occupants</a:t>
            </a:r>
            <a:br>
              <a:rPr lang="en-GB" b="1" dirty="0"/>
            </a:br>
            <a:r>
              <a:rPr lang="en-GB" b="1" dirty="0"/>
              <a:t>per Vehicle figures on count screens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1267417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F93756BF-44EA-F673-752E-68FCFA6E639D}"/>
              </a:ext>
            </a:extLst>
          </p:cNvPr>
          <p:cNvGraphicFramePr>
            <a:graphicFrameLocks noChangeAspect="1"/>
          </p:cNvGraphicFramePr>
          <p:nvPr>
            <p:extLst>
              <p:ext uri="{D42A27DB-BD31-4B8C-83A1-F6EECF244321}">
                <p14:modId xmlns:p14="http://schemas.microsoft.com/office/powerpoint/2010/main" val="1475940640"/>
              </p:ext>
            </p:extLst>
          </p:nvPr>
        </p:nvGraphicFramePr>
        <p:xfrm>
          <a:off x="680321" y="2317815"/>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3" name="Object 2">
                        <a:extLst>
                          <a:ext uri="{FF2B5EF4-FFF2-40B4-BE49-F238E27FC236}">
                            <a16:creationId xmlns:a16="http://schemas.microsoft.com/office/drawing/2014/main" id="{F93756BF-44EA-F673-752E-68FCFA6E639D}"/>
                          </a:ext>
                        </a:extLst>
                      </p:cNvPr>
                      <p:cNvPicPr/>
                      <p:nvPr/>
                    </p:nvPicPr>
                    <p:blipFill>
                      <a:blip r:embed="rId4"/>
                      <a:stretch>
                        <a:fillRect/>
                      </a:stretch>
                    </p:blipFill>
                    <p:spPr>
                      <a:xfrm>
                        <a:off x="680321" y="2317815"/>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2021: Display average trip rate calculation parameter figure at Primary Filtering stage</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847016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E76E5899-B0C2-0256-7E0C-498032AEC953}"/>
              </a:ext>
            </a:extLst>
          </p:cNvPr>
          <p:cNvGraphicFramePr>
            <a:graphicFrameLocks noChangeAspect="1"/>
          </p:cNvGraphicFramePr>
          <p:nvPr>
            <p:extLst>
              <p:ext uri="{D42A27DB-BD31-4B8C-83A1-F6EECF244321}">
                <p14:modId xmlns:p14="http://schemas.microsoft.com/office/powerpoint/2010/main" val="608215734"/>
              </p:ext>
            </p:extLst>
          </p:nvPr>
        </p:nvGraphicFramePr>
        <p:xfrm>
          <a:off x="680321" y="2317815"/>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5" name="Object 4">
                        <a:extLst>
                          <a:ext uri="{FF2B5EF4-FFF2-40B4-BE49-F238E27FC236}">
                            <a16:creationId xmlns:a16="http://schemas.microsoft.com/office/drawing/2014/main" id="{E76E5899-B0C2-0256-7E0C-498032AEC953}"/>
                          </a:ext>
                        </a:extLst>
                      </p:cNvPr>
                      <p:cNvPicPr/>
                      <p:nvPr/>
                    </p:nvPicPr>
                    <p:blipFill>
                      <a:blip r:embed="rId4"/>
                      <a:stretch>
                        <a:fillRect/>
                      </a:stretch>
                    </p:blipFill>
                    <p:spPr>
                      <a:xfrm>
                        <a:off x="680321" y="2317815"/>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2021: Display average trip rate calculation parameter figure at Primary Filtering stage</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711635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88EDF0C4-A1E1-E1BC-6616-7102D80E12A6}"/>
              </a:ext>
            </a:extLst>
          </p:cNvPr>
          <p:cNvGraphicFramePr>
            <a:graphicFrameLocks noChangeAspect="1"/>
          </p:cNvGraphicFramePr>
          <p:nvPr>
            <p:extLst>
              <p:ext uri="{D42A27DB-BD31-4B8C-83A1-F6EECF244321}">
                <p14:modId xmlns:p14="http://schemas.microsoft.com/office/powerpoint/2010/main" val="3762910093"/>
              </p:ext>
            </p:extLst>
          </p:nvPr>
        </p:nvGraphicFramePr>
        <p:xfrm>
          <a:off x="680321" y="2317811"/>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6" name="Object 5">
                        <a:extLst>
                          <a:ext uri="{FF2B5EF4-FFF2-40B4-BE49-F238E27FC236}">
                            <a16:creationId xmlns:a16="http://schemas.microsoft.com/office/drawing/2014/main" id="{88EDF0C4-A1E1-E1BC-6616-7102D80E12A6}"/>
                          </a:ext>
                        </a:extLst>
                      </p:cNvPr>
                      <p:cNvPicPr/>
                      <p:nvPr/>
                    </p:nvPicPr>
                    <p:blipFill>
                      <a:blip r:embed="rId4"/>
                      <a:stretch>
                        <a:fillRect/>
                      </a:stretch>
                    </p:blipFill>
                    <p:spPr>
                      <a:xfrm>
                        <a:off x="680321" y="2317811"/>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Main System Development</a:t>
            </a:r>
            <a:br>
              <a:rPr lang="en-GB" b="1" dirty="0"/>
            </a:br>
            <a:r>
              <a:rPr lang="en-GB" b="1" dirty="0"/>
              <a:t>Changes in 2022</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775032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57B3FD29-33CF-C3A8-1C75-8774F54BCF47}"/>
              </a:ext>
            </a:extLst>
          </p:cNvPr>
          <p:cNvGraphicFramePr>
            <a:graphicFrameLocks noChangeAspect="1"/>
          </p:cNvGraphicFramePr>
          <p:nvPr/>
        </p:nvGraphicFramePr>
        <p:xfrm>
          <a:off x="680321" y="2317812"/>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5" name="Object 4">
                        <a:extLst>
                          <a:ext uri="{FF2B5EF4-FFF2-40B4-BE49-F238E27FC236}">
                            <a16:creationId xmlns:a16="http://schemas.microsoft.com/office/drawing/2014/main" id="{57B3FD29-33CF-C3A8-1C75-8774F54BCF47}"/>
                          </a:ext>
                        </a:extLst>
                      </p:cNvPr>
                      <p:cNvPicPr/>
                      <p:nvPr/>
                    </p:nvPicPr>
                    <p:blipFill>
                      <a:blip r:embed="rId4"/>
                      <a:stretch>
                        <a:fillRect/>
                      </a:stretch>
                    </p:blipFill>
                    <p:spPr>
                      <a:xfrm>
                        <a:off x="680321" y="2317812"/>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2022: Introduction of local</a:t>
            </a:r>
            <a:br>
              <a:rPr lang="en-GB" b="1" dirty="0"/>
            </a:br>
            <a:r>
              <a:rPr lang="en-GB" b="1" dirty="0"/>
              <a:t>traffic calming features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786578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315AC547-A483-5B5B-2B56-0EF315C7D021}"/>
              </a:ext>
            </a:extLst>
          </p:cNvPr>
          <p:cNvGraphicFramePr>
            <a:graphicFrameLocks noChangeAspect="1"/>
          </p:cNvGraphicFramePr>
          <p:nvPr>
            <p:extLst>
              <p:ext uri="{D42A27DB-BD31-4B8C-83A1-F6EECF244321}">
                <p14:modId xmlns:p14="http://schemas.microsoft.com/office/powerpoint/2010/main" val="1714420202"/>
              </p:ext>
            </p:extLst>
          </p:nvPr>
        </p:nvGraphicFramePr>
        <p:xfrm>
          <a:off x="680321" y="2317811"/>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3" name="Object 2">
                        <a:extLst>
                          <a:ext uri="{FF2B5EF4-FFF2-40B4-BE49-F238E27FC236}">
                            <a16:creationId xmlns:a16="http://schemas.microsoft.com/office/drawing/2014/main" id="{315AC547-A483-5B5B-2B56-0EF315C7D021}"/>
                          </a:ext>
                        </a:extLst>
                      </p:cNvPr>
                      <p:cNvPicPr/>
                      <p:nvPr/>
                    </p:nvPicPr>
                    <p:blipFill>
                      <a:blip r:embed="rId4"/>
                      <a:stretch>
                        <a:fillRect/>
                      </a:stretch>
                    </p:blipFill>
                    <p:spPr>
                      <a:xfrm>
                        <a:off x="680321" y="2317811"/>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2022: Moving land uses into</a:t>
            </a:r>
            <a:br>
              <a:rPr lang="en-GB" b="1" dirty="0"/>
            </a:br>
            <a:r>
              <a:rPr lang="en-GB" b="1" dirty="0"/>
              <a:t>the Land Use Archive</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684537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FBB47542-AD7C-0E27-8651-B467038A7AA7}"/>
              </a:ext>
            </a:extLst>
          </p:cNvPr>
          <p:cNvGraphicFramePr>
            <a:graphicFrameLocks noChangeAspect="1"/>
          </p:cNvGraphicFramePr>
          <p:nvPr>
            <p:extLst>
              <p:ext uri="{D42A27DB-BD31-4B8C-83A1-F6EECF244321}">
                <p14:modId xmlns:p14="http://schemas.microsoft.com/office/powerpoint/2010/main" val="3718363111"/>
              </p:ext>
            </p:extLst>
          </p:nvPr>
        </p:nvGraphicFramePr>
        <p:xfrm>
          <a:off x="680321" y="2317811"/>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5" name="Object 4">
                        <a:extLst>
                          <a:ext uri="{FF2B5EF4-FFF2-40B4-BE49-F238E27FC236}">
                            <a16:creationId xmlns:a16="http://schemas.microsoft.com/office/drawing/2014/main" id="{FBB47542-AD7C-0E27-8651-B467038A7AA7}"/>
                          </a:ext>
                        </a:extLst>
                      </p:cNvPr>
                      <p:cNvPicPr/>
                      <p:nvPr/>
                    </p:nvPicPr>
                    <p:blipFill>
                      <a:blip r:embed="rId4"/>
                      <a:stretch>
                        <a:fillRect/>
                      </a:stretch>
                    </p:blipFill>
                    <p:spPr>
                      <a:xfrm>
                        <a:off x="680321" y="2317811"/>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normAutofit/>
          </a:bodyPr>
          <a:lstStyle/>
          <a:p>
            <a:pPr algn="ctr"/>
            <a:r>
              <a:rPr lang="en-GB" b="1" dirty="0"/>
              <a:t>2022: Introduce new land use category</a:t>
            </a:r>
            <a:br>
              <a:rPr lang="en-GB" b="1" dirty="0"/>
            </a:br>
            <a:r>
              <a:rPr lang="en-GB" b="1" dirty="0"/>
              <a:t>13/C Electric Vehicle Charging Station</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3997727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Review of the Use Classes Order 2020</a:t>
            </a:r>
            <a:br>
              <a:rPr lang="en-GB" b="1"/>
            </a:br>
            <a:r>
              <a:rPr lang="en-GB" b="1"/>
              <a:t>and the Implications for TRICS</a:t>
            </a:r>
          </a:p>
        </p:txBody>
      </p:sp>
      <p:sp>
        <p:nvSpPr>
          <p:cNvPr id="3" name="Content Placeholder 2">
            <a:extLst>
              <a:ext uri="{FF2B5EF4-FFF2-40B4-BE49-F238E27FC236}">
                <a16:creationId xmlns:a16="http://schemas.microsoft.com/office/drawing/2014/main" id="{832433D0-3420-9DFC-16D5-3B9C742156B1}"/>
              </a:ext>
            </a:extLst>
          </p:cNvPr>
          <p:cNvSpPr>
            <a:spLocks noGrp="1"/>
          </p:cNvSpPr>
          <p:nvPr>
            <p:ph idx="1"/>
          </p:nvPr>
        </p:nvSpPr>
        <p:spPr/>
        <p:txBody>
          <a:bodyPr>
            <a:noAutofit/>
          </a:bodyPr>
          <a:lstStyle/>
          <a:p>
            <a:pPr algn="just"/>
            <a:r>
              <a:rPr lang="en-GB" dirty="0"/>
              <a:t>Also drive through land uses, including 06/D Fast Food Drive Through and 06/J Drive Through Coffee Shop, labelled as Not Known.</a:t>
            </a:r>
          </a:p>
          <a:p>
            <a:pPr algn="just"/>
            <a:endParaRPr lang="en-GB" dirty="0"/>
          </a:p>
          <a:p>
            <a:pPr algn="just"/>
            <a:r>
              <a:rPr lang="en-GB" dirty="0"/>
              <a:t>Part of the E(b) Use Class states “sale of food and drink for consumption (mostly) on the premises”.</a:t>
            </a:r>
          </a:p>
          <a:p>
            <a:pPr algn="just"/>
            <a:endParaRPr lang="en-GB" dirty="0"/>
          </a:p>
          <a:p>
            <a:pPr algn="just"/>
            <a:r>
              <a:rPr lang="en-GB" dirty="0"/>
              <a:t>Possible future reassignment for sites within these land uses should more precise clarification on parameters become available.</a:t>
            </a:r>
          </a:p>
        </p:txBody>
      </p:sp>
      <p:pic>
        <p:nvPicPr>
          <p:cNvPr id="4" name="Picture 3" descr="Icon&#10;&#10;Description automatically generated">
            <a:extLst>
              <a:ext uri="{FF2B5EF4-FFF2-40B4-BE49-F238E27FC236}">
                <a16:creationId xmlns:a16="http://schemas.microsoft.com/office/drawing/2014/main" id="{6A1B91EB-600D-C2A5-3A36-9934C28F2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3839205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1C95055E-F9D3-44D8-CE13-5AA65F0A6CE2}"/>
              </a:ext>
            </a:extLst>
          </p:cNvPr>
          <p:cNvGraphicFramePr>
            <a:graphicFrameLocks noChangeAspect="1"/>
          </p:cNvGraphicFramePr>
          <p:nvPr>
            <p:extLst>
              <p:ext uri="{D42A27DB-BD31-4B8C-83A1-F6EECF244321}">
                <p14:modId xmlns:p14="http://schemas.microsoft.com/office/powerpoint/2010/main" val="1753052046"/>
              </p:ext>
            </p:extLst>
          </p:nvPr>
        </p:nvGraphicFramePr>
        <p:xfrm>
          <a:off x="680321" y="2317812"/>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3" name="Object 2">
                        <a:extLst>
                          <a:ext uri="{FF2B5EF4-FFF2-40B4-BE49-F238E27FC236}">
                            <a16:creationId xmlns:a16="http://schemas.microsoft.com/office/drawing/2014/main" id="{1C95055E-F9D3-44D8-CE13-5AA65F0A6CE2}"/>
                          </a:ext>
                        </a:extLst>
                      </p:cNvPr>
                      <p:cNvPicPr/>
                      <p:nvPr/>
                    </p:nvPicPr>
                    <p:blipFill>
                      <a:blip r:embed="rId4"/>
                      <a:stretch>
                        <a:fillRect/>
                      </a:stretch>
                    </p:blipFill>
                    <p:spPr>
                      <a:xfrm>
                        <a:off x="680321" y="2317812"/>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2022: Show percentage of</a:t>
            </a:r>
            <a:br>
              <a:rPr lang="en-GB" b="1" dirty="0"/>
            </a:br>
            <a:r>
              <a:rPr lang="en-GB" b="1" dirty="0"/>
              <a:t>staff working from home</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1274410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42C9DEEE-6EE8-A460-1403-285902FAB84E}"/>
              </a:ext>
            </a:extLst>
          </p:cNvPr>
          <p:cNvGraphicFramePr>
            <a:graphicFrameLocks noChangeAspect="1"/>
          </p:cNvGraphicFramePr>
          <p:nvPr>
            <p:extLst>
              <p:ext uri="{D42A27DB-BD31-4B8C-83A1-F6EECF244321}">
                <p14:modId xmlns:p14="http://schemas.microsoft.com/office/powerpoint/2010/main" val="1760449716"/>
              </p:ext>
            </p:extLst>
          </p:nvPr>
        </p:nvGraphicFramePr>
        <p:xfrm>
          <a:off x="680321" y="2317814"/>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5" name="Object 4">
                        <a:extLst>
                          <a:ext uri="{FF2B5EF4-FFF2-40B4-BE49-F238E27FC236}">
                            <a16:creationId xmlns:a16="http://schemas.microsoft.com/office/drawing/2014/main" id="{42C9DEEE-6EE8-A460-1403-285902FAB84E}"/>
                          </a:ext>
                        </a:extLst>
                      </p:cNvPr>
                      <p:cNvPicPr/>
                      <p:nvPr/>
                    </p:nvPicPr>
                    <p:blipFill>
                      <a:blip r:embed="rId4"/>
                      <a:stretch>
                        <a:fillRect/>
                      </a:stretch>
                    </p:blipFill>
                    <p:spPr>
                      <a:xfrm>
                        <a:off x="680321" y="2317814"/>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2022: New GFA (site building) data field</a:t>
            </a:r>
            <a:br>
              <a:rPr lang="en-GB" b="1" dirty="0"/>
            </a:br>
            <a:r>
              <a:rPr lang="en-GB" b="1" dirty="0"/>
              <a:t>for 13/A and 13/B PFS surveys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1936836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A2B1450-2804-69DE-89C0-212FC5A30023}"/>
              </a:ext>
            </a:extLst>
          </p:cNvPr>
          <p:cNvGraphicFramePr>
            <a:graphicFrameLocks noChangeAspect="1"/>
          </p:cNvGraphicFramePr>
          <p:nvPr>
            <p:extLst>
              <p:ext uri="{D42A27DB-BD31-4B8C-83A1-F6EECF244321}">
                <p14:modId xmlns:p14="http://schemas.microsoft.com/office/powerpoint/2010/main" val="2594279332"/>
              </p:ext>
            </p:extLst>
          </p:nvPr>
        </p:nvGraphicFramePr>
        <p:xfrm>
          <a:off x="680321" y="2317812"/>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3" name="Object 2">
                        <a:extLst>
                          <a:ext uri="{FF2B5EF4-FFF2-40B4-BE49-F238E27FC236}">
                            <a16:creationId xmlns:a16="http://schemas.microsoft.com/office/drawing/2014/main" id="{AA2B1450-2804-69DE-89C0-212FC5A30023}"/>
                          </a:ext>
                        </a:extLst>
                      </p:cNvPr>
                      <p:cNvPicPr/>
                      <p:nvPr/>
                    </p:nvPicPr>
                    <p:blipFill>
                      <a:blip r:embed="rId4"/>
                      <a:stretch>
                        <a:fillRect/>
                      </a:stretch>
                    </p:blipFill>
                    <p:spPr>
                      <a:xfrm>
                        <a:off x="680321" y="2317812"/>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2022: Add Electric Vehicle Charging Bays to 03/ Residential developments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9295724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6B81EB1F-9A13-3631-AF93-BA99C58BC7DA}"/>
              </a:ext>
            </a:extLst>
          </p:cNvPr>
          <p:cNvGraphicFramePr>
            <a:graphicFrameLocks noChangeAspect="1"/>
          </p:cNvGraphicFramePr>
          <p:nvPr>
            <p:extLst>
              <p:ext uri="{D42A27DB-BD31-4B8C-83A1-F6EECF244321}">
                <p14:modId xmlns:p14="http://schemas.microsoft.com/office/powerpoint/2010/main" val="829659514"/>
              </p:ext>
            </p:extLst>
          </p:nvPr>
        </p:nvGraphicFramePr>
        <p:xfrm>
          <a:off x="680321" y="2317812"/>
          <a:ext cx="9696450" cy="3638550"/>
        </p:xfrm>
        <a:graphic>
          <a:graphicData uri="http://schemas.openxmlformats.org/presentationml/2006/ole">
            <mc:AlternateContent xmlns:mc="http://schemas.openxmlformats.org/markup-compatibility/2006">
              <mc:Choice xmlns:v="urn:schemas-microsoft-com:vml" Requires="v">
                <p:oleObj r:id="rId3" imgW="12901320" imgH="4838040" progId="">
                  <p:embed/>
                </p:oleObj>
              </mc:Choice>
              <mc:Fallback>
                <p:oleObj r:id="rId3" imgW="12901320" imgH="4838040" progId="">
                  <p:embed/>
                  <p:pic>
                    <p:nvPicPr>
                      <p:cNvPr id="5" name="Object 4">
                        <a:extLst>
                          <a:ext uri="{FF2B5EF4-FFF2-40B4-BE49-F238E27FC236}">
                            <a16:creationId xmlns:a16="http://schemas.microsoft.com/office/drawing/2014/main" id="{6B81EB1F-9A13-3631-AF93-BA99C58BC7DA}"/>
                          </a:ext>
                        </a:extLst>
                      </p:cNvPr>
                      <p:cNvPicPr/>
                      <p:nvPr/>
                    </p:nvPicPr>
                    <p:blipFill>
                      <a:blip r:embed="rId4"/>
                      <a:stretch>
                        <a:fillRect/>
                      </a:stretch>
                    </p:blipFill>
                    <p:spPr>
                      <a:xfrm>
                        <a:off x="680321" y="2317812"/>
                        <a:ext cx="9696450" cy="363855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2022: Adding multiple survey</a:t>
            </a:r>
            <a:br>
              <a:rPr lang="en-GB" b="1" dirty="0"/>
            </a:br>
            <a:r>
              <a:rPr lang="en-GB" b="1" dirty="0"/>
              <a:t>days for certain land uses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2550412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8850F134-BEAD-F9D1-AFF6-97E041694A14}"/>
              </a:ext>
            </a:extLst>
          </p:cNvPr>
          <p:cNvGraphicFramePr>
            <a:graphicFrameLocks noChangeAspect="1"/>
          </p:cNvGraphicFramePr>
          <p:nvPr>
            <p:extLst>
              <p:ext uri="{D42A27DB-BD31-4B8C-83A1-F6EECF244321}">
                <p14:modId xmlns:p14="http://schemas.microsoft.com/office/powerpoint/2010/main" val="2278612221"/>
              </p:ext>
            </p:extLst>
          </p:nvPr>
        </p:nvGraphicFramePr>
        <p:xfrm>
          <a:off x="680321" y="2308287"/>
          <a:ext cx="9696450" cy="3638550"/>
        </p:xfrm>
        <a:graphic>
          <a:graphicData uri="http://schemas.openxmlformats.org/presentationml/2006/ole">
            <mc:AlternateContent xmlns:mc="http://schemas.openxmlformats.org/markup-compatibility/2006">
              <mc:Choice xmlns:v="urn:schemas-microsoft-com:vml" Requires="v">
                <p:oleObj r:id="rId3" imgW="12901320" imgH="4838040" progId="">
                  <p:embed/>
                </p:oleObj>
              </mc:Choice>
              <mc:Fallback>
                <p:oleObj r:id="rId3" imgW="12901320" imgH="4838040" progId="">
                  <p:embed/>
                  <p:pic>
                    <p:nvPicPr>
                      <p:cNvPr id="3" name="Object 2">
                        <a:extLst>
                          <a:ext uri="{FF2B5EF4-FFF2-40B4-BE49-F238E27FC236}">
                            <a16:creationId xmlns:a16="http://schemas.microsoft.com/office/drawing/2014/main" id="{8850F134-BEAD-F9D1-AFF6-97E041694A14}"/>
                          </a:ext>
                        </a:extLst>
                      </p:cNvPr>
                      <p:cNvPicPr/>
                      <p:nvPr/>
                    </p:nvPicPr>
                    <p:blipFill>
                      <a:blip r:embed="rId4"/>
                      <a:stretch>
                        <a:fillRect/>
                      </a:stretch>
                    </p:blipFill>
                    <p:spPr>
                      <a:xfrm>
                        <a:off x="680321" y="2308287"/>
                        <a:ext cx="9696450" cy="363855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normAutofit/>
          </a:bodyPr>
          <a:lstStyle/>
          <a:p>
            <a:pPr algn="ctr"/>
            <a:r>
              <a:rPr lang="en-GB" b="1" dirty="0"/>
              <a:t>2022: Move the definitions button</a:t>
            </a:r>
            <a:br>
              <a:rPr lang="en-GB" b="1" dirty="0"/>
            </a:br>
            <a:r>
              <a:rPr lang="en-GB" b="1" dirty="0"/>
              <a:t>of count types on count screens </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373199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A6F613AD-4373-7097-322A-7177DD403241}"/>
              </a:ext>
            </a:extLst>
          </p:cNvPr>
          <p:cNvGraphicFramePr>
            <a:graphicFrameLocks noChangeAspect="1"/>
          </p:cNvGraphicFramePr>
          <p:nvPr>
            <p:extLst>
              <p:ext uri="{D42A27DB-BD31-4B8C-83A1-F6EECF244321}">
                <p14:modId xmlns:p14="http://schemas.microsoft.com/office/powerpoint/2010/main" val="1656516488"/>
              </p:ext>
            </p:extLst>
          </p:nvPr>
        </p:nvGraphicFramePr>
        <p:xfrm>
          <a:off x="680321" y="2317813"/>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5" name="Object 4">
                        <a:extLst>
                          <a:ext uri="{FF2B5EF4-FFF2-40B4-BE49-F238E27FC236}">
                            <a16:creationId xmlns:a16="http://schemas.microsoft.com/office/drawing/2014/main" id="{A6F613AD-4373-7097-322A-7177DD403241}"/>
                          </a:ext>
                        </a:extLst>
                      </p:cNvPr>
                      <p:cNvPicPr/>
                      <p:nvPr/>
                    </p:nvPicPr>
                    <p:blipFill>
                      <a:blip r:embed="rId4"/>
                      <a:stretch>
                        <a:fillRect/>
                      </a:stretch>
                    </p:blipFill>
                    <p:spPr>
                      <a:xfrm>
                        <a:off x="680321" y="2317813"/>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2022: Total figures for each column</a:t>
            </a:r>
            <a:br>
              <a:rPr lang="en-GB" b="1" dirty="0"/>
            </a:br>
            <a:r>
              <a:rPr lang="en-GB" b="1" dirty="0"/>
              <a:t>within Vehicle Occupants counts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2194693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0132C6D8-E453-926C-E5F8-525B744249ED}"/>
              </a:ext>
            </a:extLst>
          </p:cNvPr>
          <p:cNvGraphicFramePr>
            <a:graphicFrameLocks noChangeAspect="1"/>
          </p:cNvGraphicFramePr>
          <p:nvPr>
            <p:extLst>
              <p:ext uri="{D42A27DB-BD31-4B8C-83A1-F6EECF244321}">
                <p14:modId xmlns:p14="http://schemas.microsoft.com/office/powerpoint/2010/main" val="147595380"/>
              </p:ext>
            </p:extLst>
          </p:nvPr>
        </p:nvGraphicFramePr>
        <p:xfrm>
          <a:off x="680321" y="2317812"/>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3" name="Object 2">
                        <a:extLst>
                          <a:ext uri="{FF2B5EF4-FFF2-40B4-BE49-F238E27FC236}">
                            <a16:creationId xmlns:a16="http://schemas.microsoft.com/office/drawing/2014/main" id="{0132C6D8-E453-926C-E5F8-525B744249ED}"/>
                          </a:ext>
                        </a:extLst>
                      </p:cNvPr>
                      <p:cNvPicPr/>
                      <p:nvPr/>
                    </p:nvPicPr>
                    <p:blipFill>
                      <a:blip r:embed="rId4"/>
                      <a:stretch>
                        <a:fillRect/>
                      </a:stretch>
                    </p:blipFill>
                    <p:spPr>
                      <a:xfrm>
                        <a:off x="680321" y="2317812"/>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2022: Allow compatibility between</a:t>
            </a:r>
            <a:br>
              <a:rPr lang="en-GB" b="1" dirty="0"/>
            </a:br>
            <a:r>
              <a:rPr lang="en-GB" b="1" dirty="0"/>
              <a:t>Free Standing and Village sites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20901420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3C32F343-8EF7-1F96-CCFA-8C1397CC775F}"/>
              </a:ext>
            </a:extLst>
          </p:cNvPr>
          <p:cNvGraphicFramePr>
            <a:graphicFrameLocks noChangeAspect="1"/>
          </p:cNvGraphicFramePr>
          <p:nvPr>
            <p:extLst>
              <p:ext uri="{D42A27DB-BD31-4B8C-83A1-F6EECF244321}">
                <p14:modId xmlns:p14="http://schemas.microsoft.com/office/powerpoint/2010/main" val="871059728"/>
              </p:ext>
            </p:extLst>
          </p:nvPr>
        </p:nvGraphicFramePr>
        <p:xfrm>
          <a:off x="680321" y="2317812"/>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5" name="Object 4">
                        <a:extLst>
                          <a:ext uri="{FF2B5EF4-FFF2-40B4-BE49-F238E27FC236}">
                            <a16:creationId xmlns:a16="http://schemas.microsoft.com/office/drawing/2014/main" id="{3C32F343-8EF7-1F96-CCFA-8C1397CC775F}"/>
                          </a:ext>
                        </a:extLst>
                      </p:cNvPr>
                      <p:cNvPicPr/>
                      <p:nvPr/>
                    </p:nvPicPr>
                    <p:blipFill>
                      <a:blip r:embed="rId4"/>
                      <a:stretch>
                        <a:fillRect/>
                      </a:stretch>
                    </p:blipFill>
                    <p:spPr>
                      <a:xfrm>
                        <a:off x="680321" y="2317812"/>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2022: Change Good Practice Guidance</a:t>
            </a:r>
            <a:br>
              <a:rPr lang="en-GB" b="1" dirty="0"/>
            </a:br>
            <a:r>
              <a:rPr lang="en-GB" b="1" dirty="0"/>
              <a:t> exclamation marks from yellow to red</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17998733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B1B434CA-82F2-9E6A-AC30-367C2AC7A523}"/>
              </a:ext>
            </a:extLst>
          </p:cNvPr>
          <p:cNvGraphicFramePr>
            <a:graphicFrameLocks noChangeAspect="1"/>
          </p:cNvGraphicFramePr>
          <p:nvPr>
            <p:extLst>
              <p:ext uri="{D42A27DB-BD31-4B8C-83A1-F6EECF244321}">
                <p14:modId xmlns:p14="http://schemas.microsoft.com/office/powerpoint/2010/main" val="408438371"/>
              </p:ext>
            </p:extLst>
          </p:nvPr>
        </p:nvGraphicFramePr>
        <p:xfrm>
          <a:off x="680321" y="2317813"/>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3" name="Object 2">
                        <a:extLst>
                          <a:ext uri="{FF2B5EF4-FFF2-40B4-BE49-F238E27FC236}">
                            <a16:creationId xmlns:a16="http://schemas.microsoft.com/office/drawing/2014/main" id="{B1B434CA-82F2-9E6A-AC30-367C2AC7A523}"/>
                          </a:ext>
                        </a:extLst>
                      </p:cNvPr>
                      <p:cNvPicPr/>
                      <p:nvPr/>
                    </p:nvPicPr>
                    <p:blipFill>
                      <a:blip r:embed="rId4"/>
                      <a:stretch>
                        <a:fillRect/>
                      </a:stretch>
                    </p:blipFill>
                    <p:spPr>
                      <a:xfrm>
                        <a:off x="680321" y="2317813"/>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normAutofit/>
          </a:bodyPr>
          <a:lstStyle/>
          <a:p>
            <a:pPr algn="ctr"/>
            <a:r>
              <a:rPr lang="en-GB" b="1" dirty="0"/>
              <a:t>2022: Filtering by Servicing Vehicles</a:t>
            </a:r>
            <a:br>
              <a:rPr lang="en-GB" b="1" dirty="0"/>
            </a:br>
            <a:r>
              <a:rPr lang="en-GB" b="1" dirty="0"/>
              <a:t>count in the Primary Filtering stage</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4127909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56873054-AEF5-3853-260E-12C978745928}"/>
              </a:ext>
            </a:extLst>
          </p:cNvPr>
          <p:cNvGraphicFramePr>
            <a:graphicFrameLocks noChangeAspect="1"/>
          </p:cNvGraphicFramePr>
          <p:nvPr>
            <p:extLst>
              <p:ext uri="{D42A27DB-BD31-4B8C-83A1-F6EECF244321}">
                <p14:modId xmlns:p14="http://schemas.microsoft.com/office/powerpoint/2010/main" val="155482930"/>
              </p:ext>
            </p:extLst>
          </p:nvPr>
        </p:nvGraphicFramePr>
        <p:xfrm>
          <a:off x="680321" y="2317814"/>
          <a:ext cx="9677400" cy="3629025"/>
        </p:xfrm>
        <a:graphic>
          <a:graphicData uri="http://schemas.openxmlformats.org/presentationml/2006/ole">
            <mc:AlternateContent xmlns:mc="http://schemas.openxmlformats.org/markup-compatibility/2006">
              <mc:Choice xmlns:v="urn:schemas-microsoft-com:vml" Requires="v">
                <p:oleObj r:id="rId3" imgW="12876120" imgH="4825080" progId="">
                  <p:embed/>
                </p:oleObj>
              </mc:Choice>
              <mc:Fallback>
                <p:oleObj r:id="rId3" imgW="12876120" imgH="4825080" progId="">
                  <p:embed/>
                  <p:pic>
                    <p:nvPicPr>
                      <p:cNvPr id="3" name="Object 2">
                        <a:extLst>
                          <a:ext uri="{FF2B5EF4-FFF2-40B4-BE49-F238E27FC236}">
                            <a16:creationId xmlns:a16="http://schemas.microsoft.com/office/drawing/2014/main" id="{56873054-AEF5-3853-260E-12C978745928}"/>
                          </a:ext>
                        </a:extLst>
                      </p:cNvPr>
                      <p:cNvPicPr/>
                      <p:nvPr/>
                    </p:nvPicPr>
                    <p:blipFill>
                      <a:blip r:embed="rId4"/>
                      <a:stretch>
                        <a:fillRect/>
                      </a:stretch>
                    </p:blipFill>
                    <p:spPr>
                      <a:xfrm>
                        <a:off x="680321" y="2317814"/>
                        <a:ext cx="9677400" cy="3629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dirty="0"/>
              <a:t>2022: Display the trip rate calculation factor in rank order list tables</a:t>
            </a:r>
          </a:p>
        </p:txBody>
      </p:sp>
      <p:pic>
        <p:nvPicPr>
          <p:cNvPr id="4" name="Picture 3" descr="Icon&#10;&#10;Description automatically generated">
            <a:extLst>
              <a:ext uri="{FF2B5EF4-FFF2-40B4-BE49-F238E27FC236}">
                <a16:creationId xmlns:a16="http://schemas.microsoft.com/office/drawing/2014/main" id="{8ACAE197-0DED-E119-B1FB-3C74FE3C8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1618970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BBE2B343-E07A-2B93-DA87-AD091A0DA537}"/>
              </a:ext>
            </a:extLst>
          </p:cNvPr>
          <p:cNvGraphicFramePr>
            <a:graphicFrameLocks noChangeAspect="1"/>
          </p:cNvGraphicFramePr>
          <p:nvPr>
            <p:extLst>
              <p:ext uri="{D42A27DB-BD31-4B8C-83A1-F6EECF244321}">
                <p14:modId xmlns:p14="http://schemas.microsoft.com/office/powerpoint/2010/main" val="3662232561"/>
              </p:ext>
            </p:extLst>
          </p:nvPr>
        </p:nvGraphicFramePr>
        <p:xfrm>
          <a:off x="680321" y="2336873"/>
          <a:ext cx="9639300" cy="3619500"/>
        </p:xfrm>
        <a:graphic>
          <a:graphicData uri="http://schemas.openxmlformats.org/presentationml/2006/ole">
            <mc:AlternateContent xmlns:mc="http://schemas.openxmlformats.org/markup-compatibility/2006">
              <mc:Choice xmlns:v="urn:schemas-microsoft-com:vml" Requires="v">
                <p:oleObj r:id="rId3" imgW="12825360" imgH="4812480" progId="">
                  <p:embed/>
                </p:oleObj>
              </mc:Choice>
              <mc:Fallback>
                <p:oleObj r:id="rId3" imgW="12825360" imgH="4812480" progId="">
                  <p:embed/>
                  <p:pic>
                    <p:nvPicPr>
                      <p:cNvPr id="5" name="Object 4">
                        <a:extLst>
                          <a:ext uri="{FF2B5EF4-FFF2-40B4-BE49-F238E27FC236}">
                            <a16:creationId xmlns:a16="http://schemas.microsoft.com/office/drawing/2014/main" id="{BBE2B343-E07A-2B93-DA87-AD091A0DA537}"/>
                          </a:ext>
                        </a:extLst>
                      </p:cNvPr>
                      <p:cNvPicPr/>
                      <p:nvPr/>
                    </p:nvPicPr>
                    <p:blipFill>
                      <a:blip r:embed="rId4"/>
                      <a:stretch>
                        <a:fillRect/>
                      </a:stretch>
                    </p:blipFill>
                    <p:spPr>
                      <a:xfrm>
                        <a:off x="680321" y="2336873"/>
                        <a:ext cx="9639300" cy="361950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Review of the Use Classes Order 2020</a:t>
            </a:r>
            <a:br>
              <a:rPr lang="en-GB" b="1"/>
            </a:br>
            <a:r>
              <a:rPr lang="en-GB" b="1"/>
              <a:t>and the Implications for TRICS</a:t>
            </a:r>
          </a:p>
        </p:txBody>
      </p:sp>
      <p:pic>
        <p:nvPicPr>
          <p:cNvPr id="4" name="Picture 3" descr="Icon&#10;&#10;Description automatically generated">
            <a:extLst>
              <a:ext uri="{FF2B5EF4-FFF2-40B4-BE49-F238E27FC236}">
                <a16:creationId xmlns:a16="http://schemas.microsoft.com/office/drawing/2014/main" id="{6A1B91EB-600D-C2A5-3A36-9934C28F23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98011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How to influence changes</a:t>
            </a:r>
            <a:br>
              <a:rPr lang="en-GB" b="1"/>
            </a:br>
            <a:r>
              <a:rPr lang="en-GB" b="1"/>
              <a:t>in the TRICS Database </a:t>
            </a:r>
          </a:p>
        </p:txBody>
      </p:sp>
      <p:sp>
        <p:nvSpPr>
          <p:cNvPr id="3" name="Content Placeholder 2">
            <a:extLst>
              <a:ext uri="{FF2B5EF4-FFF2-40B4-BE49-F238E27FC236}">
                <a16:creationId xmlns:a16="http://schemas.microsoft.com/office/drawing/2014/main" id="{832433D0-3420-9DFC-16D5-3B9C742156B1}"/>
              </a:ext>
            </a:extLst>
          </p:cNvPr>
          <p:cNvSpPr>
            <a:spLocks noGrp="1"/>
          </p:cNvSpPr>
          <p:nvPr>
            <p:ph idx="1"/>
          </p:nvPr>
        </p:nvSpPr>
        <p:spPr/>
        <p:txBody>
          <a:bodyPr>
            <a:normAutofit/>
          </a:bodyPr>
          <a:lstStyle/>
          <a:p>
            <a:r>
              <a:rPr lang="en-GB"/>
              <a:t>2023 User Survey.</a:t>
            </a:r>
          </a:p>
          <a:p>
            <a:endParaRPr lang="en-GB"/>
          </a:p>
          <a:p>
            <a:r>
              <a:rPr lang="en-GB"/>
              <a:t>Contact </a:t>
            </a:r>
            <a:r>
              <a:rPr lang="en-GB">
                <a:hlinkClick r:id="rId3"/>
              </a:rPr>
              <a:t>support@trics.org</a:t>
            </a:r>
            <a:r>
              <a:rPr lang="en-GB"/>
              <a:t>.</a:t>
            </a:r>
          </a:p>
          <a:p>
            <a:endParaRPr lang="en-GB"/>
          </a:p>
          <a:p>
            <a:r>
              <a:rPr lang="en-GB"/>
              <a:t>Sign up to our Mailchimp for alerts.</a:t>
            </a:r>
          </a:p>
          <a:p>
            <a:endParaRPr lang="en-GB"/>
          </a:p>
        </p:txBody>
      </p:sp>
      <p:pic>
        <p:nvPicPr>
          <p:cNvPr id="4" name="Picture 3" descr="Icon&#10;&#10;Description automatically generated">
            <a:extLst>
              <a:ext uri="{FF2B5EF4-FFF2-40B4-BE49-F238E27FC236}">
                <a16:creationId xmlns:a16="http://schemas.microsoft.com/office/drawing/2014/main" id="{40CD8916-E96E-297D-5654-8F2FBBFAE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895225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DCD50216-A02C-5680-5F12-A110A277C09F}"/>
              </a:ext>
            </a:extLst>
          </p:cNvPr>
          <p:cNvGraphicFramePr>
            <a:graphicFrameLocks noChangeAspect="1"/>
          </p:cNvGraphicFramePr>
          <p:nvPr>
            <p:extLst>
              <p:ext uri="{D42A27DB-BD31-4B8C-83A1-F6EECF244321}">
                <p14:modId xmlns:p14="http://schemas.microsoft.com/office/powerpoint/2010/main" val="431529530"/>
              </p:ext>
            </p:extLst>
          </p:nvPr>
        </p:nvGraphicFramePr>
        <p:xfrm>
          <a:off x="680321" y="2336873"/>
          <a:ext cx="9639300" cy="3619500"/>
        </p:xfrm>
        <a:graphic>
          <a:graphicData uri="http://schemas.openxmlformats.org/presentationml/2006/ole">
            <mc:AlternateContent xmlns:mc="http://schemas.openxmlformats.org/markup-compatibility/2006">
              <mc:Choice xmlns:v="urn:schemas-microsoft-com:vml" Requires="v">
                <p:oleObj r:id="rId3" imgW="12825360" imgH="4812480" progId="">
                  <p:embed/>
                </p:oleObj>
              </mc:Choice>
              <mc:Fallback>
                <p:oleObj r:id="rId3" imgW="12825360" imgH="4812480" progId="">
                  <p:embed/>
                  <p:pic>
                    <p:nvPicPr>
                      <p:cNvPr id="3" name="Object 2">
                        <a:extLst>
                          <a:ext uri="{FF2B5EF4-FFF2-40B4-BE49-F238E27FC236}">
                            <a16:creationId xmlns:a16="http://schemas.microsoft.com/office/drawing/2014/main" id="{DCD50216-A02C-5680-5F12-A110A277C09F}"/>
                          </a:ext>
                        </a:extLst>
                      </p:cNvPr>
                      <p:cNvPicPr/>
                      <p:nvPr/>
                    </p:nvPicPr>
                    <p:blipFill>
                      <a:blip r:embed="rId4"/>
                      <a:stretch>
                        <a:fillRect/>
                      </a:stretch>
                    </p:blipFill>
                    <p:spPr>
                      <a:xfrm>
                        <a:off x="680321" y="2336873"/>
                        <a:ext cx="9639300" cy="361950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Review of the Use Classes Order 2020</a:t>
            </a:r>
            <a:br>
              <a:rPr lang="en-GB" b="1"/>
            </a:br>
            <a:r>
              <a:rPr lang="en-GB" b="1"/>
              <a:t>and the Implications for TRICS</a:t>
            </a:r>
          </a:p>
        </p:txBody>
      </p:sp>
      <p:pic>
        <p:nvPicPr>
          <p:cNvPr id="4" name="Picture 3" descr="Icon&#10;&#10;Description automatically generated">
            <a:extLst>
              <a:ext uri="{FF2B5EF4-FFF2-40B4-BE49-F238E27FC236}">
                <a16:creationId xmlns:a16="http://schemas.microsoft.com/office/drawing/2014/main" id="{6A1B91EB-600D-C2A5-3A36-9934C28F23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4165128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32CD731A-22A8-01E4-D5AD-CD381ADA934A}"/>
              </a:ext>
            </a:extLst>
          </p:cNvPr>
          <p:cNvGraphicFramePr>
            <a:graphicFrameLocks noChangeAspect="1"/>
          </p:cNvGraphicFramePr>
          <p:nvPr>
            <p:extLst>
              <p:ext uri="{D42A27DB-BD31-4B8C-83A1-F6EECF244321}">
                <p14:modId xmlns:p14="http://schemas.microsoft.com/office/powerpoint/2010/main" val="2039302283"/>
              </p:ext>
            </p:extLst>
          </p:nvPr>
        </p:nvGraphicFramePr>
        <p:xfrm>
          <a:off x="680321" y="2336873"/>
          <a:ext cx="9639300" cy="3619500"/>
        </p:xfrm>
        <a:graphic>
          <a:graphicData uri="http://schemas.openxmlformats.org/presentationml/2006/ole">
            <mc:AlternateContent xmlns:mc="http://schemas.openxmlformats.org/markup-compatibility/2006">
              <mc:Choice xmlns:v="urn:schemas-microsoft-com:vml" Requires="v">
                <p:oleObj r:id="rId3" imgW="12825360" imgH="4812480" progId="">
                  <p:embed/>
                </p:oleObj>
              </mc:Choice>
              <mc:Fallback>
                <p:oleObj r:id="rId3" imgW="12825360" imgH="4812480" progId="">
                  <p:embed/>
                  <p:pic>
                    <p:nvPicPr>
                      <p:cNvPr id="3" name="Object 2">
                        <a:extLst>
                          <a:ext uri="{FF2B5EF4-FFF2-40B4-BE49-F238E27FC236}">
                            <a16:creationId xmlns:a16="http://schemas.microsoft.com/office/drawing/2014/main" id="{32CD731A-22A8-01E4-D5AD-CD381ADA934A}"/>
                          </a:ext>
                        </a:extLst>
                      </p:cNvPr>
                      <p:cNvPicPr/>
                      <p:nvPr/>
                    </p:nvPicPr>
                    <p:blipFill>
                      <a:blip r:embed="rId4"/>
                      <a:stretch>
                        <a:fillRect/>
                      </a:stretch>
                    </p:blipFill>
                    <p:spPr>
                      <a:xfrm>
                        <a:off x="680321" y="2336873"/>
                        <a:ext cx="9639300" cy="361950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Review of the Use Classes Order 2020</a:t>
            </a:r>
            <a:br>
              <a:rPr lang="en-GB" b="1"/>
            </a:br>
            <a:r>
              <a:rPr lang="en-GB" b="1"/>
              <a:t>and the Implications for TRICS</a:t>
            </a:r>
          </a:p>
        </p:txBody>
      </p:sp>
      <p:pic>
        <p:nvPicPr>
          <p:cNvPr id="4" name="Picture 3" descr="Icon&#10;&#10;Description automatically generated">
            <a:extLst>
              <a:ext uri="{FF2B5EF4-FFF2-40B4-BE49-F238E27FC236}">
                <a16:creationId xmlns:a16="http://schemas.microsoft.com/office/drawing/2014/main" id="{6A1B91EB-600D-C2A5-3A36-9934C28F23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2278810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426344E3-9060-40E0-48E6-07021E052232}"/>
              </a:ext>
            </a:extLst>
          </p:cNvPr>
          <p:cNvGraphicFramePr>
            <a:graphicFrameLocks noChangeAspect="1"/>
          </p:cNvGraphicFramePr>
          <p:nvPr>
            <p:extLst>
              <p:ext uri="{D42A27DB-BD31-4B8C-83A1-F6EECF244321}">
                <p14:modId xmlns:p14="http://schemas.microsoft.com/office/powerpoint/2010/main" val="835383015"/>
              </p:ext>
            </p:extLst>
          </p:nvPr>
        </p:nvGraphicFramePr>
        <p:xfrm>
          <a:off x="680321" y="2336873"/>
          <a:ext cx="9639300" cy="3619500"/>
        </p:xfrm>
        <a:graphic>
          <a:graphicData uri="http://schemas.openxmlformats.org/presentationml/2006/ole">
            <mc:AlternateContent xmlns:mc="http://schemas.openxmlformats.org/markup-compatibility/2006">
              <mc:Choice xmlns:v="urn:schemas-microsoft-com:vml" Requires="v">
                <p:oleObj r:id="rId3" imgW="12825360" imgH="4812480" progId="">
                  <p:embed/>
                </p:oleObj>
              </mc:Choice>
              <mc:Fallback>
                <p:oleObj r:id="rId3" imgW="12825360" imgH="4812480" progId="">
                  <p:embed/>
                  <p:pic>
                    <p:nvPicPr>
                      <p:cNvPr id="6" name="Object 5">
                        <a:extLst>
                          <a:ext uri="{FF2B5EF4-FFF2-40B4-BE49-F238E27FC236}">
                            <a16:creationId xmlns:a16="http://schemas.microsoft.com/office/drawing/2014/main" id="{426344E3-9060-40E0-48E6-07021E052232}"/>
                          </a:ext>
                        </a:extLst>
                      </p:cNvPr>
                      <p:cNvPicPr/>
                      <p:nvPr/>
                    </p:nvPicPr>
                    <p:blipFill>
                      <a:blip r:embed="rId4"/>
                      <a:stretch>
                        <a:fillRect/>
                      </a:stretch>
                    </p:blipFill>
                    <p:spPr>
                      <a:xfrm>
                        <a:off x="680321" y="2336873"/>
                        <a:ext cx="9639300" cy="361950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A4FFF-839A-B425-6FE1-8F2FC5EED90E}"/>
              </a:ext>
            </a:extLst>
          </p:cNvPr>
          <p:cNvSpPr>
            <a:spLocks noGrp="1"/>
          </p:cNvSpPr>
          <p:nvPr>
            <p:ph type="title"/>
          </p:nvPr>
        </p:nvSpPr>
        <p:spPr/>
        <p:txBody>
          <a:bodyPr/>
          <a:lstStyle/>
          <a:p>
            <a:pPr algn="ctr"/>
            <a:r>
              <a:rPr lang="en-GB" b="1"/>
              <a:t>Review of the Use Classes Order 2020</a:t>
            </a:r>
            <a:br>
              <a:rPr lang="en-GB" b="1"/>
            </a:br>
            <a:r>
              <a:rPr lang="en-GB" b="1"/>
              <a:t>and the Implications for TRICS</a:t>
            </a:r>
          </a:p>
        </p:txBody>
      </p:sp>
      <p:pic>
        <p:nvPicPr>
          <p:cNvPr id="4" name="Picture 3" descr="Icon&#10;&#10;Description automatically generated">
            <a:extLst>
              <a:ext uri="{FF2B5EF4-FFF2-40B4-BE49-F238E27FC236}">
                <a16:creationId xmlns:a16="http://schemas.microsoft.com/office/drawing/2014/main" id="{6A1B91EB-600D-C2A5-3A36-9934C28F23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637" y="748114"/>
            <a:ext cx="914400" cy="1081472"/>
          </a:xfrm>
          <a:prstGeom prst="rect">
            <a:avLst/>
          </a:prstGeom>
        </p:spPr>
      </p:pic>
    </p:spTree>
    <p:extLst>
      <p:ext uri="{BB962C8B-B14F-4D97-AF65-F5344CB8AC3E}">
        <p14:creationId xmlns:p14="http://schemas.microsoft.com/office/powerpoint/2010/main" val="266413636"/>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0294d5e-4e3d-4b1c-9473-73456619eb66">
      <Terms xmlns="http://schemas.microsoft.com/office/infopath/2007/PartnerControls"/>
    </lcf76f155ced4ddcb4097134ff3c332f>
    <TaxCatchAll xmlns="6b2095e5-45cc-46a0-a5ff-7534f9b29bc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2390692805034AA4ADB81C75174623" ma:contentTypeVersion="16" ma:contentTypeDescription="Create a new document." ma:contentTypeScope="" ma:versionID="ead28d4744be094844f936a473f5cb10">
  <xsd:schema xmlns:xsd="http://www.w3.org/2001/XMLSchema" xmlns:xs="http://www.w3.org/2001/XMLSchema" xmlns:p="http://schemas.microsoft.com/office/2006/metadata/properties" xmlns:ns2="6b2095e5-45cc-46a0-a5ff-7534f9b29bc9" xmlns:ns3="d0294d5e-4e3d-4b1c-9473-73456619eb66" targetNamespace="http://schemas.microsoft.com/office/2006/metadata/properties" ma:root="true" ma:fieldsID="438d7176f658b9b9c9b71172c6b79011" ns2:_="" ns3:_="">
    <xsd:import namespace="6b2095e5-45cc-46a0-a5ff-7534f9b29bc9"/>
    <xsd:import namespace="d0294d5e-4e3d-4b1c-9473-73456619eb6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095e5-45cc-46a0-a5ff-7534f9b29bc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f7766b4-679a-457b-8a3c-3aec6dc9c4e0}" ma:internalName="TaxCatchAll" ma:showField="CatchAllData" ma:web="6b2095e5-45cc-46a0-a5ff-7534f9b29bc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0294d5e-4e3d-4b1c-9473-73456619eb6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66faa66-7f10-41dd-a080-a00b07d37b9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5E7823-D257-46DE-A763-F79DBDF9CA60}">
  <ds:schemaRefs>
    <ds:schemaRef ds:uri="6b2095e5-45cc-46a0-a5ff-7534f9b29bc9"/>
    <ds:schemaRef ds:uri="d0294d5e-4e3d-4b1c-9473-73456619eb66"/>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C2BADF6-35E5-4973-8DF0-5E48897FEAD7}">
  <ds:schemaRefs>
    <ds:schemaRef ds:uri="http://schemas.microsoft.com/sharepoint/v3/contenttype/forms"/>
  </ds:schemaRefs>
</ds:datastoreItem>
</file>

<file path=customXml/itemProps3.xml><?xml version="1.0" encoding="utf-8"?>
<ds:datastoreItem xmlns:ds="http://schemas.openxmlformats.org/officeDocument/2006/customXml" ds:itemID="{CBFB722E-6F87-426F-B1CA-29B1FB18B8C5}">
  <ds:schemaRefs>
    <ds:schemaRef ds:uri="6b2095e5-45cc-46a0-a5ff-7534f9b29bc9"/>
    <ds:schemaRef ds:uri="d0294d5e-4e3d-4b1c-9473-73456619eb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TM04033917[[fn=Berlin]]</Template>
  <TotalTime>51</TotalTime>
  <Words>5529</Words>
  <Application>Microsoft Office PowerPoint</Application>
  <PresentationFormat>Widescreen</PresentationFormat>
  <Paragraphs>311</Paragraphs>
  <Slides>60</Slides>
  <Notes>60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60</vt:i4>
      </vt:variant>
    </vt:vector>
  </HeadingPairs>
  <TitlesOfParts>
    <vt:vector size="64" baseType="lpstr">
      <vt:lpstr>Arial</vt:lpstr>
      <vt:lpstr>Calibri</vt:lpstr>
      <vt:lpstr>Trebuchet MS</vt:lpstr>
      <vt:lpstr>Berlin</vt:lpstr>
      <vt:lpstr>Developing TRICS Through 2020-2022</vt:lpstr>
      <vt:lpstr>Developing TRICS Through 2020-2022</vt:lpstr>
      <vt:lpstr>Review of the Use Classes Order 2020 and the Implications for TRICS</vt:lpstr>
      <vt:lpstr>Review of the Use Classes Order 2020 and the Implications for TRICS</vt:lpstr>
      <vt:lpstr>Review of the Use Classes Order 2020 and the Implications for TRICS</vt:lpstr>
      <vt:lpstr>Review of the Use Classes Order 2020 and the Implications for TRICS</vt:lpstr>
      <vt:lpstr>Review of the Use Classes Order 2020 and the Implications for TRICS</vt:lpstr>
      <vt:lpstr>Review of the Use Classes Order 2020 and the Implications for TRICS</vt:lpstr>
      <vt:lpstr>Review of the Use Classes Order 2020 and the Implications for TRICS</vt:lpstr>
      <vt:lpstr>Review of the Use Classes Order 2020 and the Implications for TRICS</vt:lpstr>
      <vt:lpstr>Review of the Use Classes Order 2020 and the Implications for TRICS</vt:lpstr>
      <vt:lpstr>Review of the Use Classes Order 2020 and the Implications for TRICS</vt:lpstr>
      <vt:lpstr>Significant Changes to and New Features of the Good Practice Guide</vt:lpstr>
      <vt:lpstr>Significant Changes to and New Features of the Good Practice Guide</vt:lpstr>
      <vt:lpstr>Significant Changes to and New Features of the Good Practice Guide</vt:lpstr>
      <vt:lpstr>Significant Changes to and New Features of the Good Practice Guide</vt:lpstr>
      <vt:lpstr>Significant Changes to and New Features of the Good Practice Guide</vt:lpstr>
      <vt:lpstr>Significant Changes to and New Features of the Good Practice Guide</vt:lpstr>
      <vt:lpstr>Significant Changes to and New Features of the Good Practice Guide</vt:lpstr>
      <vt:lpstr>Significant Changes to and New Features of the Good Practice Guide</vt:lpstr>
      <vt:lpstr>Significant Changes and New Features to the Good Practice Guide</vt:lpstr>
      <vt:lpstr>Main System Development Changes in 2020</vt:lpstr>
      <vt:lpstr>2020: Automatically identify SAM and COVID-19 surveys in site lists</vt:lpstr>
      <vt:lpstr>2020: Automatically identify COVID-19 surveys in site lists</vt:lpstr>
      <vt:lpstr>2020: Automatically identify COVID-19 surveys in site lists</vt:lpstr>
      <vt:lpstr>2020: New 01/R Trade Shop land use added</vt:lpstr>
      <vt:lpstr>2020: New 01/S Mixed Bargain Retail Unit land use added</vt:lpstr>
      <vt:lpstr>2020: New 06/K Café land use added</vt:lpstr>
      <vt:lpstr>2020: New 06/L Banqueting Centre land use added</vt:lpstr>
      <vt:lpstr>2020: Introduction of pop-up note on parking information</vt:lpstr>
      <vt:lpstr>2020: Rearranged count types into a logical order on the Survey Days screen</vt:lpstr>
      <vt:lpstr>2020: Provide clarity on surveys removed throughout filtering</vt:lpstr>
      <vt:lpstr>2020: Filter Employment developments by Site Operations breakdown</vt:lpstr>
      <vt:lpstr>2020: Filter by population within 500m radius</vt:lpstr>
      <vt:lpstr>2020: More efficient and combined PDF and CSV file creation option</vt:lpstr>
      <vt:lpstr>2020: More efficient and combined PDF and CSV file creation option</vt:lpstr>
      <vt:lpstr>2020: More efficient and combined PDF and CSV file creation option</vt:lpstr>
      <vt:lpstr>Main System Development Changes in 2021</vt:lpstr>
      <vt:lpstr>2021: New data fields for Drive Through sites</vt:lpstr>
      <vt:lpstr>2021: New Parking Spaces data field for 13/A and 13/B PFS surveys</vt:lpstr>
      <vt:lpstr>2021: New Total People:Total Vehicles ratio for multi-modal sites and calculations</vt:lpstr>
      <vt:lpstr>2021: New Total People:Total Vehicles ratio for multi-modal sites and calculations</vt:lpstr>
      <vt:lpstr>2021: Introduce average Vehicle Occupants per Vehicle figures on count screens</vt:lpstr>
      <vt:lpstr>2021: Display average trip rate calculation parameter figure at Primary Filtering stage</vt:lpstr>
      <vt:lpstr>2021: Display average trip rate calculation parameter figure at Primary Filtering stage</vt:lpstr>
      <vt:lpstr>Main System Development Changes in 2022</vt:lpstr>
      <vt:lpstr>2022: Introduction of local traffic calming features</vt:lpstr>
      <vt:lpstr>2022: Moving land uses into the Land Use Archive</vt:lpstr>
      <vt:lpstr>2022: Introduce new land use category 13/C Electric Vehicle Charging Station</vt:lpstr>
      <vt:lpstr>2022: Show percentage of staff working from home</vt:lpstr>
      <vt:lpstr>2022: New GFA (site building) data field for 13/A and 13/B PFS surveys</vt:lpstr>
      <vt:lpstr>2022: Add Electric Vehicle Charging Bays to 03/ Residential developments</vt:lpstr>
      <vt:lpstr>2022: Adding multiple survey days for certain land uses</vt:lpstr>
      <vt:lpstr>2022: Move the definitions button of count types on count screens </vt:lpstr>
      <vt:lpstr>2022: Total figures for each column within Vehicle Occupants counts</vt:lpstr>
      <vt:lpstr>2022: Allow compatibility between Free Standing and Village sites</vt:lpstr>
      <vt:lpstr>2022: Change Good Practice Guidance  exclamation marks from yellow to red</vt:lpstr>
      <vt:lpstr>2022: Filtering by Servicing Vehicles count in the Primary Filtering stage</vt:lpstr>
      <vt:lpstr>2022: Display the trip rate calculation factor in rank order list tables</vt:lpstr>
      <vt:lpstr>How to influence changes in the TRICS Database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Owen Edwards | TRICS</dc:creator>
  <cp:lastModifiedBy>Owen Edwards | TRICS</cp:lastModifiedBy>
  <cp:revision>1</cp:revision>
  <dcterms:created xsi:type="dcterms:W3CDTF">2022-10-26T10:22:28Z</dcterms:created>
  <dcterms:modified xsi:type="dcterms:W3CDTF">2022-11-18T10:32:25Z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0x0101001D2390692805034AA4ADB81C75174623</vt:lpwstr>
  </property>
  <property fmtid="{D5CDD505-2E9C-101B-9397-08002B2CF9AE}" pid="3" name="MediaServiceImageTags">
    <vt:lpwstr/>
  </property>
</Properties>
</file>